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59" r:id="rId5"/>
    <p:sldId id="272" r:id="rId6"/>
    <p:sldId id="273" r:id="rId7"/>
    <p:sldId id="274" r:id="rId8"/>
    <p:sldId id="275" r:id="rId9"/>
    <p:sldId id="276" r:id="rId10"/>
    <p:sldId id="277" r:id="rId11"/>
    <p:sldId id="278" r:id="rId12"/>
    <p:sldId id="279" r:id="rId13"/>
    <p:sldId id="280" r:id="rId14"/>
    <p:sldId id="281" r:id="rId15"/>
    <p:sldId id="282" r:id="rId16"/>
    <p:sldId id="264" r:id="rId17"/>
    <p:sldId id="283" r:id="rId18"/>
    <p:sldId id="265" r:id="rId19"/>
    <p:sldId id="266" r:id="rId20"/>
    <p:sldId id="289" r:id="rId21"/>
    <p:sldId id="295" r:id="rId22"/>
    <p:sldId id="290" r:id="rId23"/>
    <p:sldId id="291" r:id="rId24"/>
    <p:sldId id="296" r:id="rId25"/>
    <p:sldId id="293" r:id="rId26"/>
    <p:sldId id="299" r:id="rId27"/>
    <p:sldId id="301" r:id="rId28"/>
    <p:sldId id="262" r:id="rId29"/>
    <p:sldId id="261" r:id="rId30"/>
    <p:sldId id="263" r:id="rId31"/>
    <p:sldId id="267" r:id="rId32"/>
    <p:sldId id="268" r:id="rId33"/>
    <p:sldId id="30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p:restoredTop sz="94694"/>
  </p:normalViewPr>
  <p:slideViewPr>
    <p:cSldViewPr snapToGrid="0">
      <p:cViewPr varScale="1">
        <p:scale>
          <a:sx n="121" d="100"/>
          <a:sy n="121" d="100"/>
        </p:scale>
        <p:origin x="4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8B7C2-FE29-9E45-9E84-46479EF466B4}" type="datetimeFigureOut">
              <a:rPr lang="en-US" smtClean="0"/>
              <a:t>11/12/24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6CE58-CF36-BE48-A308-56B63C5F6B8B}" type="slidenum">
              <a:rPr lang="en-US" smtClean="0"/>
              <a:t>‹#›</a:t>
            </a:fld>
            <a:endParaRPr lang="en-US"/>
          </a:p>
        </p:txBody>
      </p:sp>
    </p:spTree>
    <p:extLst>
      <p:ext uri="{BB962C8B-B14F-4D97-AF65-F5344CB8AC3E}">
        <p14:creationId xmlns:p14="http://schemas.microsoft.com/office/powerpoint/2010/main" val="4028007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17A83-B5EF-ADFB-D81A-3C69B8DFF9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B3F563-A28F-9969-0B63-658FC45E7A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35F07F-D550-8B48-4A0A-6B7A08318E8E}"/>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5" name="Footer Placeholder 4">
            <a:extLst>
              <a:ext uri="{FF2B5EF4-FFF2-40B4-BE49-F238E27FC236}">
                <a16:creationId xmlns:a16="http://schemas.microsoft.com/office/drawing/2014/main" id="{60DEE259-19A3-1CB9-2D7F-BA371516F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58CF1-6C56-FBF7-D525-D431F10FC36C}"/>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3945709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D8CD4-109B-8F37-5156-9E51BA4351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151D30-73E3-F04F-E953-1168B987BF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66CBD0-AEF4-4566-E91D-EB613E1CFAA8}"/>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5" name="Footer Placeholder 4">
            <a:extLst>
              <a:ext uri="{FF2B5EF4-FFF2-40B4-BE49-F238E27FC236}">
                <a16:creationId xmlns:a16="http://schemas.microsoft.com/office/drawing/2014/main" id="{A47A0EAD-169A-EC21-5B3A-95F12731C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9623A-2CC8-B462-603A-9D36718AB9AA}"/>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2025966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DF67DE-584B-AB79-79B0-56B288C2F4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98AD3E-1DED-8A95-1CC9-AF6635081C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0AAF9-E6F7-05D6-CA08-CA201E51641B}"/>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5" name="Footer Placeholder 4">
            <a:extLst>
              <a:ext uri="{FF2B5EF4-FFF2-40B4-BE49-F238E27FC236}">
                <a16:creationId xmlns:a16="http://schemas.microsoft.com/office/drawing/2014/main" id="{E925031E-74CB-E6B4-68F0-E3D41044A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3AB1B-AF41-8248-4610-9B52588E6FFD}"/>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2049859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66C9-C1D9-DF4C-1B16-B8D3A97E9B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8BB86D-7128-8A14-7658-FD48066C59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2DB29-7E93-22F7-3898-87E538327FB9}"/>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5" name="Footer Placeholder 4">
            <a:extLst>
              <a:ext uri="{FF2B5EF4-FFF2-40B4-BE49-F238E27FC236}">
                <a16:creationId xmlns:a16="http://schemas.microsoft.com/office/drawing/2014/main" id="{4E12E2F9-4EA1-DF08-6617-CAF631864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B0840-88A1-13D3-40C4-90EA15DE3F7B}"/>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327789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5D52D-CB29-F62B-5CD6-0B64BB15D6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E0172C-AB52-FE68-78D5-59CAAE00CD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C2E0AC-D801-C601-722F-B9E5EAE0627A}"/>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5" name="Footer Placeholder 4">
            <a:extLst>
              <a:ext uri="{FF2B5EF4-FFF2-40B4-BE49-F238E27FC236}">
                <a16:creationId xmlns:a16="http://schemas.microsoft.com/office/drawing/2014/main" id="{85109CA6-1696-DDAC-506F-532C0A803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15144-455A-E2DF-D5F6-17EF95AAD62C}"/>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3715677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82D8-DA70-5F6D-8C87-3887C9145E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ABC9DF-1D42-4A82-8D32-7DDC251DE4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D5B25-A056-9474-0C27-F22E902E68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A4E026-2692-F892-FE76-55F210409E0B}"/>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6" name="Footer Placeholder 5">
            <a:extLst>
              <a:ext uri="{FF2B5EF4-FFF2-40B4-BE49-F238E27FC236}">
                <a16:creationId xmlns:a16="http://schemas.microsoft.com/office/drawing/2014/main" id="{8D1D93B1-5C14-6460-0147-035F0EA31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79E05-B544-94DB-F5FA-8E7429BC6FB1}"/>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2614561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630C-8F39-D587-BBC5-D15CA1C8A6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E82C34-153D-396B-8BBB-7B5BBC5A8A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21A43-3818-AE2D-DDB4-21BF8B397F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9B38DD-A20C-E602-1CC2-230F63DDBB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8F392F-F1FE-6A9F-4CA2-11587F07B7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18790F-52E7-CA6C-414E-53994138723B}"/>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8" name="Footer Placeholder 7">
            <a:extLst>
              <a:ext uri="{FF2B5EF4-FFF2-40B4-BE49-F238E27FC236}">
                <a16:creationId xmlns:a16="http://schemas.microsoft.com/office/drawing/2014/main" id="{864129FF-14A2-155C-0A5C-B492F143D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667468-A1B7-7520-7F8A-70424AD54F0F}"/>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294793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5968-AABB-E16B-0E0D-A81523A464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C8273D-CDF8-5DAF-563F-C7B35A944338}"/>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4" name="Footer Placeholder 3">
            <a:extLst>
              <a:ext uri="{FF2B5EF4-FFF2-40B4-BE49-F238E27FC236}">
                <a16:creationId xmlns:a16="http://schemas.microsoft.com/office/drawing/2014/main" id="{E3E80C05-D561-C199-1E3F-1ABBEEDBF9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4FF211-C991-5BB9-0DFC-9A7B0555A610}"/>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323008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F2B8D7-E30C-3243-BFC7-3CC90ACBDED1}"/>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3" name="Footer Placeholder 2">
            <a:extLst>
              <a:ext uri="{FF2B5EF4-FFF2-40B4-BE49-F238E27FC236}">
                <a16:creationId xmlns:a16="http://schemas.microsoft.com/office/drawing/2014/main" id="{4CC1E573-DFE5-6A6E-C6BE-4574898872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F4526A-B33E-8A53-D6CE-173218605401}"/>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3487279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51229-803F-C42C-F1EE-072843E3C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C6820F-03FF-72CB-8656-D722DE8902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0F0ABF-DE56-1008-DC77-CF238B464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5B05A-86C6-8F8F-5B1B-8BC2CC8D22DC}"/>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6" name="Footer Placeholder 5">
            <a:extLst>
              <a:ext uri="{FF2B5EF4-FFF2-40B4-BE49-F238E27FC236}">
                <a16:creationId xmlns:a16="http://schemas.microsoft.com/office/drawing/2014/main" id="{18709430-7200-452F-260B-A4648ECDF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B94A7-B099-2F1E-F829-D38B7C16071F}"/>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481513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1894-B045-DDD2-9199-9CFB45F99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A3089E-1798-149C-5C90-5651F067C4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40C18C-E602-1C7D-755E-D15C0987A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1295F3-126E-D389-6856-4338879325FD}"/>
              </a:ext>
            </a:extLst>
          </p:cNvPr>
          <p:cNvSpPr>
            <a:spLocks noGrp="1"/>
          </p:cNvSpPr>
          <p:nvPr>
            <p:ph type="dt" sz="half" idx="10"/>
          </p:nvPr>
        </p:nvSpPr>
        <p:spPr/>
        <p:txBody>
          <a:bodyPr/>
          <a:lstStyle/>
          <a:p>
            <a:fld id="{B2DC6947-20FC-CD44-A0BD-63F0964EF211}" type="datetimeFigureOut">
              <a:rPr lang="en-US" smtClean="0"/>
              <a:t>11/12/24</a:t>
            </a:fld>
            <a:endParaRPr lang="en-US"/>
          </a:p>
        </p:txBody>
      </p:sp>
      <p:sp>
        <p:nvSpPr>
          <p:cNvPr id="6" name="Footer Placeholder 5">
            <a:extLst>
              <a:ext uri="{FF2B5EF4-FFF2-40B4-BE49-F238E27FC236}">
                <a16:creationId xmlns:a16="http://schemas.microsoft.com/office/drawing/2014/main" id="{792F080A-D169-2739-6DDF-E85B4313D2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44D35-07C4-56C4-2E0C-6DA7CBC75A27}"/>
              </a:ext>
            </a:extLst>
          </p:cNvPr>
          <p:cNvSpPr>
            <a:spLocks noGrp="1"/>
          </p:cNvSpPr>
          <p:nvPr>
            <p:ph type="sldNum" sz="quarter" idx="12"/>
          </p:nvPr>
        </p:nvSpPr>
        <p:spPr/>
        <p:txBody>
          <a:bodyPr/>
          <a:lstStyle/>
          <a:p>
            <a:fld id="{EDC23BF4-FB61-484D-9CFF-C58999FB74AF}" type="slidenum">
              <a:rPr lang="en-US" smtClean="0"/>
              <a:t>‹#›</a:t>
            </a:fld>
            <a:endParaRPr lang="en-US"/>
          </a:p>
        </p:txBody>
      </p:sp>
    </p:spTree>
    <p:extLst>
      <p:ext uri="{BB962C8B-B14F-4D97-AF65-F5344CB8AC3E}">
        <p14:creationId xmlns:p14="http://schemas.microsoft.com/office/powerpoint/2010/main" val="3259158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73D86-C104-5B08-6FFE-E64EE9850E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5E4372-17D3-CAC6-E707-4EF6BDE4AE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3859A-F953-160B-06D1-C25A6B471A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DC6947-20FC-CD44-A0BD-63F0964EF211}" type="datetimeFigureOut">
              <a:rPr lang="en-US" smtClean="0"/>
              <a:t>11/12/24</a:t>
            </a:fld>
            <a:endParaRPr lang="en-US"/>
          </a:p>
        </p:txBody>
      </p:sp>
      <p:sp>
        <p:nvSpPr>
          <p:cNvPr id="5" name="Footer Placeholder 4">
            <a:extLst>
              <a:ext uri="{FF2B5EF4-FFF2-40B4-BE49-F238E27FC236}">
                <a16:creationId xmlns:a16="http://schemas.microsoft.com/office/drawing/2014/main" id="{4E991EF6-C4E5-EA60-23A2-4B8049EF6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B15165-6C70-1428-FE32-5C8E77AE89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C23BF4-FB61-484D-9CFF-C58999FB74AF}" type="slidenum">
              <a:rPr lang="en-US" smtClean="0"/>
              <a:t>‹#›</a:t>
            </a:fld>
            <a:endParaRPr lang="en-US"/>
          </a:p>
        </p:txBody>
      </p:sp>
    </p:spTree>
    <p:extLst>
      <p:ext uri="{BB962C8B-B14F-4D97-AF65-F5344CB8AC3E}">
        <p14:creationId xmlns:p14="http://schemas.microsoft.com/office/powerpoint/2010/main" val="1786933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E9214-2E5C-868A-8918-1AD706D669DF}"/>
              </a:ext>
            </a:extLst>
          </p:cNvPr>
          <p:cNvSpPr>
            <a:spLocks noGrp="1"/>
          </p:cNvSpPr>
          <p:nvPr>
            <p:ph type="ctrTitle"/>
          </p:nvPr>
        </p:nvSpPr>
        <p:spPr/>
        <p:txBody>
          <a:bodyPr>
            <a:normAutofit fontScale="90000"/>
          </a:bodyPr>
          <a:lstStyle/>
          <a:p>
            <a:r>
              <a:rPr lang="en-US" dirty="0"/>
              <a:t>2024 Paradise Gardens Annual Homeowner Association Meeting</a:t>
            </a:r>
          </a:p>
        </p:txBody>
      </p:sp>
      <p:sp>
        <p:nvSpPr>
          <p:cNvPr id="3" name="Subtitle 2">
            <a:extLst>
              <a:ext uri="{FF2B5EF4-FFF2-40B4-BE49-F238E27FC236}">
                <a16:creationId xmlns:a16="http://schemas.microsoft.com/office/drawing/2014/main" id="{FC554D7C-EE6F-B744-C625-A176EA17B0DE}"/>
              </a:ext>
            </a:extLst>
          </p:cNvPr>
          <p:cNvSpPr>
            <a:spLocks noGrp="1"/>
          </p:cNvSpPr>
          <p:nvPr>
            <p:ph type="subTitle" idx="1"/>
          </p:nvPr>
        </p:nvSpPr>
        <p:spPr/>
        <p:txBody>
          <a:bodyPr/>
          <a:lstStyle/>
          <a:p>
            <a:r>
              <a:rPr lang="en-US" dirty="0"/>
              <a:t>November 12, 2024 </a:t>
            </a:r>
          </a:p>
        </p:txBody>
      </p:sp>
      <p:pic>
        <p:nvPicPr>
          <p:cNvPr id="7" name="Picture 6" descr="A logo of palm trees and the moon&#10;&#10;Description automatically generated">
            <a:extLst>
              <a:ext uri="{FF2B5EF4-FFF2-40B4-BE49-F238E27FC236}">
                <a16:creationId xmlns:a16="http://schemas.microsoft.com/office/drawing/2014/main" id="{309E48D4-1379-BB69-53AF-409ECAA05DE7}"/>
              </a:ext>
            </a:extLst>
          </p:cNvPr>
          <p:cNvPicPr>
            <a:picLocks noChangeAspect="1"/>
          </p:cNvPicPr>
          <p:nvPr/>
        </p:nvPicPr>
        <p:blipFill>
          <a:blip r:embed="rId2"/>
          <a:stretch>
            <a:fillRect/>
          </a:stretch>
        </p:blipFill>
        <p:spPr>
          <a:xfrm>
            <a:off x="6772166" y="1600200"/>
            <a:ext cx="6502400" cy="6502400"/>
          </a:xfrm>
          <a:prstGeom prst="rect">
            <a:avLst/>
          </a:prstGeom>
        </p:spPr>
      </p:pic>
    </p:spTree>
    <p:extLst>
      <p:ext uri="{BB962C8B-B14F-4D97-AF65-F5344CB8AC3E}">
        <p14:creationId xmlns:p14="http://schemas.microsoft.com/office/powerpoint/2010/main" val="3636096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0543F-0516-6053-BD1E-352720805FCE}"/>
            </a:ext>
          </a:extLst>
        </p:cNvPr>
        <p:cNvGrpSpPr/>
        <p:nvPr/>
      </p:nvGrpSpPr>
      <p:grpSpPr>
        <a:xfrm>
          <a:off x="0" y="0"/>
          <a:ext cx="0" cy="0"/>
          <a:chOff x="0" y="0"/>
          <a:chExt cx="0" cy="0"/>
        </a:xfrm>
      </p:grpSpPr>
      <p:pic>
        <p:nvPicPr>
          <p:cNvPr id="10" name="Picture 9" descr="A yellow fire hydrant on a street&#10;&#10;Description automatically generated">
            <a:extLst>
              <a:ext uri="{FF2B5EF4-FFF2-40B4-BE49-F238E27FC236}">
                <a16:creationId xmlns:a16="http://schemas.microsoft.com/office/drawing/2014/main" id="{9342BF38-B95A-025D-E5A6-458E09AE826C}"/>
              </a:ext>
            </a:extLst>
          </p:cNvPr>
          <p:cNvPicPr>
            <a:picLocks noChangeAspect="1"/>
          </p:cNvPicPr>
          <p:nvPr/>
        </p:nvPicPr>
        <p:blipFill>
          <a:blip r:embed="rId2"/>
          <a:stretch>
            <a:fillRect/>
          </a:stretch>
        </p:blipFill>
        <p:spPr>
          <a:xfrm rot="10800000">
            <a:off x="123133" y="1493379"/>
            <a:ext cx="5468300" cy="4101225"/>
          </a:xfrm>
          <a:prstGeom prst="rect">
            <a:avLst/>
          </a:prstGeom>
        </p:spPr>
      </p:pic>
      <p:pic>
        <p:nvPicPr>
          <p:cNvPr id="8" name="Content Placeholder 7">
            <a:extLst>
              <a:ext uri="{FF2B5EF4-FFF2-40B4-BE49-F238E27FC236}">
                <a16:creationId xmlns:a16="http://schemas.microsoft.com/office/drawing/2014/main" id="{38859A62-5ACD-6CDF-35BD-B18BCFB3C38C}"/>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EEC9CA41-A22C-906C-3810-65C4965D05D6}"/>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BDDB2E88-629B-1167-2819-5D4F872C7821}"/>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D6437168-24D7-4EE2-5F91-2CBC71EA7ECB}"/>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DDBAF34-D77A-2B59-D27B-80371FAE81C3}"/>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E155D578-7D34-1671-CEF8-EFCEA4C9BCE4}"/>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BEF554B7-C15F-AD86-EEA6-A04C39CB0676}"/>
              </a:ext>
            </a:extLst>
          </p:cNvPr>
          <p:cNvSpPr/>
          <p:nvPr/>
        </p:nvSpPr>
        <p:spPr>
          <a:xfrm rot="3431740">
            <a:off x="2796994" y="2223894"/>
            <a:ext cx="875443" cy="21032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65CE6F-1410-0917-3C2E-3F2960200A1E}"/>
              </a:ext>
            </a:extLst>
          </p:cNvPr>
          <p:cNvCxnSpPr>
            <a:cxnSpLocks/>
          </p:cNvCxnSpPr>
          <p:nvPr/>
        </p:nvCxnSpPr>
        <p:spPr>
          <a:xfrm flipH="1" flipV="1">
            <a:off x="5301049" y="1558738"/>
            <a:ext cx="5087342" cy="69019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C8B9CD9-53BD-D8C6-C7F5-EE12C40EDC1A}"/>
              </a:ext>
            </a:extLst>
          </p:cNvPr>
          <p:cNvCxnSpPr>
            <a:cxnSpLocks/>
          </p:cNvCxnSpPr>
          <p:nvPr/>
        </p:nvCxnSpPr>
        <p:spPr>
          <a:xfrm flipH="1">
            <a:off x="5194841" y="3019238"/>
            <a:ext cx="5087342" cy="2615443"/>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072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4E903-F24C-53C9-8C89-7CBE5F9082E5}"/>
            </a:ext>
          </a:extLst>
        </p:cNvPr>
        <p:cNvGrpSpPr/>
        <p:nvPr/>
      </p:nvGrpSpPr>
      <p:grpSpPr>
        <a:xfrm>
          <a:off x="0" y="0"/>
          <a:ext cx="0" cy="0"/>
          <a:chOff x="0" y="0"/>
          <a:chExt cx="0" cy="0"/>
        </a:xfrm>
      </p:grpSpPr>
      <p:pic>
        <p:nvPicPr>
          <p:cNvPr id="9" name="Picture 8" descr="A road with grass and buildings&#10;&#10;Description automatically generated">
            <a:extLst>
              <a:ext uri="{FF2B5EF4-FFF2-40B4-BE49-F238E27FC236}">
                <a16:creationId xmlns:a16="http://schemas.microsoft.com/office/drawing/2014/main" id="{9FA2D97A-249E-7994-AFE4-92E1E0D88929}"/>
              </a:ext>
            </a:extLst>
          </p:cNvPr>
          <p:cNvPicPr>
            <a:picLocks noChangeAspect="1"/>
          </p:cNvPicPr>
          <p:nvPr/>
        </p:nvPicPr>
        <p:blipFill>
          <a:blip r:embed="rId2"/>
          <a:stretch>
            <a:fillRect/>
          </a:stretch>
        </p:blipFill>
        <p:spPr>
          <a:xfrm rot="5400000">
            <a:off x="33554" y="2049614"/>
            <a:ext cx="4841018" cy="3630764"/>
          </a:xfrm>
          <a:prstGeom prst="rect">
            <a:avLst/>
          </a:prstGeom>
        </p:spPr>
      </p:pic>
      <p:pic>
        <p:nvPicPr>
          <p:cNvPr id="8" name="Content Placeholder 7">
            <a:extLst>
              <a:ext uri="{FF2B5EF4-FFF2-40B4-BE49-F238E27FC236}">
                <a16:creationId xmlns:a16="http://schemas.microsoft.com/office/drawing/2014/main" id="{D3590A3A-1372-385C-CCB5-77333E7189FA}"/>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8C0EEC39-A4E2-18B7-DEF3-9804EA6D3BD1}"/>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0642416F-05DD-589D-EF2A-ABA37A30D229}"/>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01EE8459-1247-6B6D-2363-D8145216B31D}"/>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E26B0DB4-8A8C-C105-47C8-07434948CC13}"/>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01DA6D9E-488B-24E8-3D30-367D07356643}"/>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D2454FA8-F770-3E7B-9376-AA005CC4E2F9}"/>
              </a:ext>
            </a:extLst>
          </p:cNvPr>
          <p:cNvSpPr/>
          <p:nvPr/>
        </p:nvSpPr>
        <p:spPr>
          <a:xfrm>
            <a:off x="1099751" y="2770049"/>
            <a:ext cx="2310714" cy="34875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2931F5C-F4BD-8AB7-30E3-B73CCC53BFB2}"/>
              </a:ext>
            </a:extLst>
          </p:cNvPr>
          <p:cNvCxnSpPr>
            <a:cxnSpLocks/>
          </p:cNvCxnSpPr>
          <p:nvPr/>
        </p:nvCxnSpPr>
        <p:spPr>
          <a:xfrm flipH="1" flipV="1">
            <a:off x="5301049" y="1558738"/>
            <a:ext cx="4893275" cy="2185359"/>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5DFCD47-078B-C45D-1BA4-97DB1F6029E4}"/>
              </a:ext>
            </a:extLst>
          </p:cNvPr>
          <p:cNvCxnSpPr>
            <a:cxnSpLocks/>
          </p:cNvCxnSpPr>
          <p:nvPr/>
        </p:nvCxnSpPr>
        <p:spPr>
          <a:xfrm flipH="1">
            <a:off x="5194841" y="3941805"/>
            <a:ext cx="4999483" cy="1692876"/>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4291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1500-2AFA-D5AF-DEDC-E26531AA391F}"/>
            </a:ext>
          </a:extLst>
        </p:cNvPr>
        <p:cNvGrpSpPr/>
        <p:nvPr/>
      </p:nvGrpSpPr>
      <p:grpSpPr>
        <a:xfrm>
          <a:off x="0" y="0"/>
          <a:ext cx="0" cy="0"/>
          <a:chOff x="0" y="0"/>
          <a:chExt cx="0" cy="0"/>
        </a:xfrm>
      </p:grpSpPr>
      <p:pic>
        <p:nvPicPr>
          <p:cNvPr id="10" name="Picture 9" descr="A street with a pole and grass on the side&#10;&#10;Description automatically generated">
            <a:extLst>
              <a:ext uri="{FF2B5EF4-FFF2-40B4-BE49-F238E27FC236}">
                <a16:creationId xmlns:a16="http://schemas.microsoft.com/office/drawing/2014/main" id="{1CB3520A-2BFE-2581-847E-D1411B43B199}"/>
              </a:ext>
            </a:extLst>
          </p:cNvPr>
          <p:cNvPicPr>
            <a:picLocks noChangeAspect="1"/>
          </p:cNvPicPr>
          <p:nvPr/>
        </p:nvPicPr>
        <p:blipFill>
          <a:blip r:embed="rId2"/>
          <a:stretch>
            <a:fillRect/>
          </a:stretch>
        </p:blipFill>
        <p:spPr>
          <a:xfrm rot="10800000">
            <a:off x="103438" y="1533659"/>
            <a:ext cx="5894501" cy="4420876"/>
          </a:xfrm>
          <a:prstGeom prst="rect">
            <a:avLst/>
          </a:prstGeom>
        </p:spPr>
      </p:pic>
      <p:pic>
        <p:nvPicPr>
          <p:cNvPr id="8" name="Content Placeholder 7">
            <a:extLst>
              <a:ext uri="{FF2B5EF4-FFF2-40B4-BE49-F238E27FC236}">
                <a16:creationId xmlns:a16="http://schemas.microsoft.com/office/drawing/2014/main" id="{B69C2747-6FB3-6E2C-E1F1-26537F3861F7}"/>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17CD92AF-3B4F-1AEA-2A86-DC38E2CF6E5C}"/>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62947D34-DCED-1A41-F5E6-C07E905E06AC}"/>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CD152F74-F5EB-8A92-1B0F-F0CA2C4BCC0A}"/>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9F0DD991-6D2F-A84C-9E6F-F0D4426B6EDF}"/>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2288A12B-A35F-37BD-A6DA-0CC698F6240F}"/>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9714F91C-39DA-9808-057B-D02D55D9CC20}"/>
              </a:ext>
            </a:extLst>
          </p:cNvPr>
          <p:cNvSpPr/>
          <p:nvPr/>
        </p:nvSpPr>
        <p:spPr>
          <a:xfrm rot="16200000">
            <a:off x="1428150" y="1829007"/>
            <a:ext cx="2310714" cy="34875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C974FC8-3370-4381-DA87-69EAE0DE70A6}"/>
              </a:ext>
            </a:extLst>
          </p:cNvPr>
          <p:cNvCxnSpPr>
            <a:cxnSpLocks/>
          </p:cNvCxnSpPr>
          <p:nvPr/>
        </p:nvCxnSpPr>
        <p:spPr>
          <a:xfrm flipH="1" flipV="1">
            <a:off x="5301049" y="1558738"/>
            <a:ext cx="4893275" cy="2374049"/>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E785A57-26F5-E16E-9A2D-08B95EA19B8E}"/>
              </a:ext>
            </a:extLst>
          </p:cNvPr>
          <p:cNvCxnSpPr>
            <a:cxnSpLocks/>
          </p:cNvCxnSpPr>
          <p:nvPr/>
        </p:nvCxnSpPr>
        <p:spPr>
          <a:xfrm flipH="1">
            <a:off x="5194841" y="4086039"/>
            <a:ext cx="4999483" cy="154864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9427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446DC-E03A-51BA-52A3-31A5F8143764}"/>
            </a:ext>
          </a:extLst>
        </p:cNvPr>
        <p:cNvGrpSpPr/>
        <p:nvPr/>
      </p:nvGrpSpPr>
      <p:grpSpPr>
        <a:xfrm>
          <a:off x="0" y="0"/>
          <a:ext cx="0" cy="0"/>
          <a:chOff x="0" y="0"/>
          <a:chExt cx="0" cy="0"/>
        </a:xfrm>
      </p:grpSpPr>
      <p:pic>
        <p:nvPicPr>
          <p:cNvPr id="9" name="Picture 8" descr="A road with a sign on it&#10;&#10;Description automatically generated">
            <a:extLst>
              <a:ext uri="{FF2B5EF4-FFF2-40B4-BE49-F238E27FC236}">
                <a16:creationId xmlns:a16="http://schemas.microsoft.com/office/drawing/2014/main" id="{00D259D6-7647-5437-EC35-727289C42615}"/>
              </a:ext>
            </a:extLst>
          </p:cNvPr>
          <p:cNvPicPr>
            <a:picLocks noChangeAspect="1"/>
          </p:cNvPicPr>
          <p:nvPr/>
        </p:nvPicPr>
        <p:blipFill>
          <a:blip r:embed="rId2"/>
          <a:stretch>
            <a:fillRect/>
          </a:stretch>
        </p:blipFill>
        <p:spPr>
          <a:xfrm rot="5400000">
            <a:off x="-30370" y="1897297"/>
            <a:ext cx="4728136" cy="3546102"/>
          </a:xfrm>
          <a:prstGeom prst="rect">
            <a:avLst/>
          </a:prstGeom>
        </p:spPr>
      </p:pic>
      <p:pic>
        <p:nvPicPr>
          <p:cNvPr id="8" name="Content Placeholder 7">
            <a:extLst>
              <a:ext uri="{FF2B5EF4-FFF2-40B4-BE49-F238E27FC236}">
                <a16:creationId xmlns:a16="http://schemas.microsoft.com/office/drawing/2014/main" id="{74162BF8-9408-BD0A-F951-37374C413E4E}"/>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E8B889A1-8D56-E1EB-A0B7-EBA4429A9F0E}"/>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17CE0D7B-C9EB-8613-68F8-BDCDAF51FD3D}"/>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5D913216-1B01-A846-3335-8DA4EB9FF5EB}"/>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3C0EC31B-E988-2837-0DC7-482BBF56E901}"/>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811CAA74-8A42-C2B3-9AC1-BB927C5F4308}"/>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0A5FE6C3-0D72-7A64-A09B-517F1D8D26B8}"/>
              </a:ext>
            </a:extLst>
          </p:cNvPr>
          <p:cNvSpPr/>
          <p:nvPr/>
        </p:nvSpPr>
        <p:spPr>
          <a:xfrm rot="10316983">
            <a:off x="1588503" y="2189016"/>
            <a:ext cx="2310714" cy="34875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A286142-971C-E58F-DA26-97929A010480}"/>
              </a:ext>
            </a:extLst>
          </p:cNvPr>
          <p:cNvCxnSpPr>
            <a:cxnSpLocks/>
          </p:cNvCxnSpPr>
          <p:nvPr/>
        </p:nvCxnSpPr>
        <p:spPr>
          <a:xfrm flipH="1" flipV="1">
            <a:off x="4106749" y="1291235"/>
            <a:ext cx="6029213" cy="443669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4B03392-E0BE-ECAC-D8A1-4CA151B0DFE3}"/>
              </a:ext>
            </a:extLst>
          </p:cNvPr>
          <p:cNvCxnSpPr>
            <a:cxnSpLocks/>
          </p:cNvCxnSpPr>
          <p:nvPr/>
        </p:nvCxnSpPr>
        <p:spPr>
          <a:xfrm flipH="1">
            <a:off x="4132034" y="5821174"/>
            <a:ext cx="6003928" cy="26088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94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362B-F457-27B4-12EF-0ED15DA49C62}"/>
            </a:ext>
          </a:extLst>
        </p:cNvPr>
        <p:cNvGrpSpPr/>
        <p:nvPr/>
      </p:nvGrpSpPr>
      <p:grpSpPr>
        <a:xfrm>
          <a:off x="0" y="0"/>
          <a:ext cx="0" cy="0"/>
          <a:chOff x="0" y="0"/>
          <a:chExt cx="0" cy="0"/>
        </a:xfrm>
      </p:grpSpPr>
      <p:pic>
        <p:nvPicPr>
          <p:cNvPr id="10" name="Picture 9" descr="A road with trees and grass&#10;&#10;Description automatically generated">
            <a:extLst>
              <a:ext uri="{FF2B5EF4-FFF2-40B4-BE49-F238E27FC236}">
                <a16:creationId xmlns:a16="http://schemas.microsoft.com/office/drawing/2014/main" id="{8159D412-FBA6-071E-DDED-AF1127E272F4}"/>
              </a:ext>
            </a:extLst>
          </p:cNvPr>
          <p:cNvPicPr>
            <a:picLocks noChangeAspect="1"/>
          </p:cNvPicPr>
          <p:nvPr/>
        </p:nvPicPr>
        <p:blipFill>
          <a:blip r:embed="rId2"/>
          <a:stretch>
            <a:fillRect/>
          </a:stretch>
        </p:blipFill>
        <p:spPr>
          <a:xfrm rot="10800000">
            <a:off x="139819" y="2044401"/>
            <a:ext cx="5741997" cy="4306498"/>
          </a:xfrm>
          <a:prstGeom prst="rect">
            <a:avLst/>
          </a:prstGeom>
        </p:spPr>
      </p:pic>
      <p:pic>
        <p:nvPicPr>
          <p:cNvPr id="8" name="Content Placeholder 7">
            <a:extLst>
              <a:ext uri="{FF2B5EF4-FFF2-40B4-BE49-F238E27FC236}">
                <a16:creationId xmlns:a16="http://schemas.microsoft.com/office/drawing/2014/main" id="{579FAE23-E301-D70B-DC72-8F4643A2331D}"/>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3ECCEE89-2567-A31E-DC90-405BFCEE62A5}"/>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AA74D9A8-F757-218E-1515-B5263DE0B3A3}"/>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C9D1FC12-28E9-17C2-7E33-50A2185DEF29}"/>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271A4749-E442-0026-5A94-9CB7F7DBE957}"/>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14027923-75C5-6CE9-F8A2-287B09DF5890}"/>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87D01F2E-F4F8-0BDF-B329-1043A6494E29}"/>
              </a:ext>
            </a:extLst>
          </p:cNvPr>
          <p:cNvSpPr/>
          <p:nvPr/>
        </p:nvSpPr>
        <p:spPr>
          <a:xfrm rot="10316983">
            <a:off x="2865841" y="3369598"/>
            <a:ext cx="1116449" cy="22170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89187BA-917F-3C96-20D7-6CE57E1FFB63}"/>
              </a:ext>
            </a:extLst>
          </p:cNvPr>
          <p:cNvCxnSpPr>
            <a:cxnSpLocks/>
          </p:cNvCxnSpPr>
          <p:nvPr/>
        </p:nvCxnSpPr>
        <p:spPr>
          <a:xfrm flipH="1" flipV="1">
            <a:off x="5203767" y="2290602"/>
            <a:ext cx="2856204" cy="363820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734A354-BC18-7E46-00D9-ACE60209940D}"/>
              </a:ext>
            </a:extLst>
          </p:cNvPr>
          <p:cNvCxnSpPr>
            <a:cxnSpLocks/>
          </p:cNvCxnSpPr>
          <p:nvPr/>
        </p:nvCxnSpPr>
        <p:spPr>
          <a:xfrm flipH="1" flipV="1">
            <a:off x="4132034" y="6082056"/>
            <a:ext cx="3814933" cy="245785"/>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166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54877-D352-96B1-A314-96678DE48295}"/>
            </a:ext>
          </a:extLst>
        </p:cNvPr>
        <p:cNvGrpSpPr/>
        <p:nvPr/>
      </p:nvGrpSpPr>
      <p:grpSpPr>
        <a:xfrm>
          <a:off x="0" y="0"/>
          <a:ext cx="0" cy="0"/>
          <a:chOff x="0" y="0"/>
          <a:chExt cx="0" cy="0"/>
        </a:xfrm>
      </p:grpSpPr>
      <p:pic>
        <p:nvPicPr>
          <p:cNvPr id="9" name="Picture 8" descr="A street with a tree and a street sign&#10;&#10;Description automatically generated">
            <a:extLst>
              <a:ext uri="{FF2B5EF4-FFF2-40B4-BE49-F238E27FC236}">
                <a16:creationId xmlns:a16="http://schemas.microsoft.com/office/drawing/2014/main" id="{A9600E46-27AE-983B-DEF5-5DB849865394}"/>
              </a:ext>
            </a:extLst>
          </p:cNvPr>
          <p:cNvPicPr>
            <a:picLocks noChangeAspect="1"/>
          </p:cNvPicPr>
          <p:nvPr/>
        </p:nvPicPr>
        <p:blipFill>
          <a:blip r:embed="rId2"/>
          <a:stretch>
            <a:fillRect/>
          </a:stretch>
        </p:blipFill>
        <p:spPr>
          <a:xfrm rot="10800000">
            <a:off x="123573" y="1498951"/>
            <a:ext cx="6191317" cy="4643488"/>
          </a:xfrm>
          <a:prstGeom prst="rect">
            <a:avLst/>
          </a:prstGeom>
        </p:spPr>
      </p:pic>
      <p:pic>
        <p:nvPicPr>
          <p:cNvPr id="8" name="Content Placeholder 7">
            <a:extLst>
              <a:ext uri="{FF2B5EF4-FFF2-40B4-BE49-F238E27FC236}">
                <a16:creationId xmlns:a16="http://schemas.microsoft.com/office/drawing/2014/main" id="{DB1FDBA9-A5C8-C71F-5160-35219206C9DF}"/>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2F0848F1-EA50-A64C-7D58-8E58D5EDC1BF}"/>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C9BE93D1-355C-8A02-61C8-7BD78235B571}"/>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3AD5C5AC-A098-6272-0E0C-3F9D9C785745}"/>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F880DF12-3867-8669-C15D-AF58C7A6FBD8}"/>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9D47D5BB-E55F-B736-091E-6E1E2F80EC62}"/>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2943F617-8AC4-DF14-2A17-F62C43148952}"/>
              </a:ext>
            </a:extLst>
          </p:cNvPr>
          <p:cNvSpPr/>
          <p:nvPr/>
        </p:nvSpPr>
        <p:spPr>
          <a:xfrm rot="15787392">
            <a:off x="2209903" y="2276389"/>
            <a:ext cx="1116449" cy="32956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77A4F0F-E1F2-F502-CE17-C4AE03DA9971}"/>
              </a:ext>
            </a:extLst>
          </p:cNvPr>
          <p:cNvCxnSpPr>
            <a:cxnSpLocks/>
          </p:cNvCxnSpPr>
          <p:nvPr/>
        </p:nvCxnSpPr>
        <p:spPr>
          <a:xfrm flipH="1" flipV="1">
            <a:off x="5203767" y="2290602"/>
            <a:ext cx="2643448" cy="3638202"/>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8471EF9-4AA6-3691-39B3-A604D468E697}"/>
              </a:ext>
            </a:extLst>
          </p:cNvPr>
          <p:cNvCxnSpPr>
            <a:cxnSpLocks/>
          </p:cNvCxnSpPr>
          <p:nvPr/>
        </p:nvCxnSpPr>
        <p:spPr>
          <a:xfrm flipH="1" flipV="1">
            <a:off x="4132034" y="6082056"/>
            <a:ext cx="3715181" cy="285493"/>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825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FB5AF-5D0D-80F6-2FEB-25ECCE6C7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F1F52-813D-DAF8-D1CF-ADA20478FC7D}"/>
              </a:ext>
            </a:extLst>
          </p:cNvPr>
          <p:cNvSpPr>
            <a:spLocks noGrp="1"/>
          </p:cNvSpPr>
          <p:nvPr>
            <p:ph type="title"/>
          </p:nvPr>
        </p:nvSpPr>
        <p:spPr/>
        <p:txBody>
          <a:bodyPr/>
          <a:lstStyle/>
          <a:p>
            <a:r>
              <a:rPr lang="en-US" dirty="0"/>
              <a:t>Towing</a:t>
            </a:r>
          </a:p>
        </p:txBody>
      </p:sp>
      <p:pic>
        <p:nvPicPr>
          <p:cNvPr id="8" name="Content Placeholder 7">
            <a:extLst>
              <a:ext uri="{FF2B5EF4-FFF2-40B4-BE49-F238E27FC236}">
                <a16:creationId xmlns:a16="http://schemas.microsoft.com/office/drawing/2014/main" id="{43B3FDDB-C5FD-B5AC-9AA6-024A6B2B7249}"/>
              </a:ext>
            </a:extLst>
          </p:cNvPr>
          <p:cNvPicPr>
            <a:picLocks noGrp="1" noChangeAspect="1"/>
          </p:cNvPicPr>
          <p:nvPr>
            <p:ph sz="half" idx="1"/>
          </p:nvPr>
        </p:nvPicPr>
        <p:blipFill>
          <a:blip r:embed="rId2"/>
          <a:stretch>
            <a:fillRect/>
          </a:stretch>
        </p:blipFill>
        <p:spPr>
          <a:xfrm>
            <a:off x="838200" y="1517658"/>
            <a:ext cx="4567058" cy="4644031"/>
          </a:xfrm>
          <a:prstGeom prst="rect">
            <a:avLst/>
          </a:prstGeom>
        </p:spPr>
      </p:pic>
      <p:pic>
        <p:nvPicPr>
          <p:cNvPr id="10" name="Content Placeholder 9">
            <a:extLst>
              <a:ext uri="{FF2B5EF4-FFF2-40B4-BE49-F238E27FC236}">
                <a16:creationId xmlns:a16="http://schemas.microsoft.com/office/drawing/2014/main" id="{502B30CC-F983-543E-F5E1-8F2D81EB5EDD}"/>
              </a:ext>
            </a:extLst>
          </p:cNvPr>
          <p:cNvPicPr>
            <a:picLocks noGrp="1" noChangeAspect="1"/>
          </p:cNvPicPr>
          <p:nvPr>
            <p:ph sz="half" idx="2"/>
          </p:nvPr>
        </p:nvPicPr>
        <p:blipFill>
          <a:blip r:embed="rId3"/>
          <a:stretch>
            <a:fillRect/>
          </a:stretch>
        </p:blipFill>
        <p:spPr>
          <a:xfrm>
            <a:off x="6041570" y="1444487"/>
            <a:ext cx="5037182" cy="4732476"/>
          </a:xfrm>
          <a:prstGeom prst="rect">
            <a:avLst/>
          </a:prstGeom>
        </p:spPr>
      </p:pic>
      <p:pic>
        <p:nvPicPr>
          <p:cNvPr id="4" name="Picture 3" descr="A logo of palm trees and the moon&#10;&#10;Description automatically generated">
            <a:extLst>
              <a:ext uri="{FF2B5EF4-FFF2-40B4-BE49-F238E27FC236}">
                <a16:creationId xmlns:a16="http://schemas.microsoft.com/office/drawing/2014/main" id="{EBDC33FA-6C71-04AD-F81C-5855435AD0F6}"/>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0B8B7A60-D769-CD69-34EE-8C727E8601B2}"/>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DE0F9133-326E-53D1-4DA8-9790D1A1D5D7}"/>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F2221A75-2812-93B8-DF05-AE935717BB8F}"/>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6790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BE0A-7689-2F0E-5893-4D4276C1D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1CC4D-9879-872F-37A9-DBA47BCFE0DE}"/>
              </a:ext>
            </a:extLst>
          </p:cNvPr>
          <p:cNvSpPr>
            <a:spLocks noGrp="1"/>
          </p:cNvSpPr>
          <p:nvPr>
            <p:ph type="title"/>
          </p:nvPr>
        </p:nvSpPr>
        <p:spPr/>
        <p:txBody>
          <a:bodyPr/>
          <a:lstStyle/>
          <a:p>
            <a:r>
              <a:rPr lang="en-US" dirty="0"/>
              <a:t>Towing</a:t>
            </a:r>
          </a:p>
        </p:txBody>
      </p:sp>
      <p:pic>
        <p:nvPicPr>
          <p:cNvPr id="8" name="Content Placeholder 7">
            <a:extLst>
              <a:ext uri="{FF2B5EF4-FFF2-40B4-BE49-F238E27FC236}">
                <a16:creationId xmlns:a16="http://schemas.microsoft.com/office/drawing/2014/main" id="{5226E386-F112-C235-C29C-72FA977A6DBD}"/>
              </a:ext>
            </a:extLst>
          </p:cNvPr>
          <p:cNvPicPr>
            <a:picLocks noGrp="1" noChangeAspect="1"/>
          </p:cNvPicPr>
          <p:nvPr>
            <p:ph sz="half" idx="1"/>
          </p:nvPr>
        </p:nvPicPr>
        <p:blipFill>
          <a:blip r:embed="rId2"/>
          <a:stretch>
            <a:fillRect/>
          </a:stretch>
        </p:blipFill>
        <p:spPr>
          <a:xfrm>
            <a:off x="838200" y="1517658"/>
            <a:ext cx="4567058" cy="4644031"/>
          </a:xfrm>
          <a:prstGeom prst="rect">
            <a:avLst/>
          </a:prstGeom>
        </p:spPr>
      </p:pic>
      <p:pic>
        <p:nvPicPr>
          <p:cNvPr id="4" name="Picture 3" descr="A logo of palm trees and the moon&#10;&#10;Description automatically generated">
            <a:extLst>
              <a:ext uri="{FF2B5EF4-FFF2-40B4-BE49-F238E27FC236}">
                <a16:creationId xmlns:a16="http://schemas.microsoft.com/office/drawing/2014/main" id="{AC05CF8B-DF28-E8BE-F519-2A458CE6730D}"/>
              </a:ext>
            </a:extLst>
          </p:cNvPr>
          <p:cNvPicPr>
            <a:picLocks noChangeAspect="1"/>
          </p:cNvPicPr>
          <p:nvPr/>
        </p:nvPicPr>
        <p:blipFill>
          <a:blip r:embed="rId3"/>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A9B9AC9C-F438-6FDC-8405-1447BE2AFB18}"/>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C33C1C73-5D22-BE6F-66EF-E73398980B24}"/>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2F302C1D-DC87-AB7E-FE67-9CFE161A1962}"/>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CF8EA435-7E33-C8B9-EF38-85C2DDF86A6B}"/>
              </a:ext>
            </a:extLst>
          </p:cNvPr>
          <p:cNvSpPr>
            <a:spLocks noGrp="1"/>
          </p:cNvSpPr>
          <p:nvPr>
            <p:ph sz="half" idx="2"/>
          </p:nvPr>
        </p:nvSpPr>
        <p:spPr>
          <a:xfrm>
            <a:off x="5429079" y="-14293"/>
            <a:ext cx="5500859" cy="7200900"/>
          </a:xfrm>
        </p:spPr>
        <p:txBody>
          <a:bodyPr>
            <a:normAutofit fontScale="47500" lnSpcReduction="20000"/>
          </a:bodyPr>
          <a:lstStyle/>
          <a:p>
            <a:pPr>
              <a:buFont typeface="+mj-lt"/>
              <a:buAutoNum type="arabicPeriod"/>
            </a:pPr>
            <a:r>
              <a:rPr lang="en-US" sz="3000" b="1" dirty="0"/>
              <a:t>Blocking Driveways or Access Points</a:t>
            </a:r>
            <a:endParaRPr lang="en-US" sz="3000" dirty="0"/>
          </a:p>
          <a:p>
            <a:pPr marL="742950" lvl="1" indent="-285750">
              <a:buFont typeface="+mj-lt"/>
              <a:buAutoNum type="arabicPeriod"/>
            </a:pPr>
            <a:r>
              <a:rPr lang="en-US" sz="2800" dirty="0"/>
              <a:t>Parking in a way that blocks driveways, fire hydrants, emergency exits, or other critical access points.</a:t>
            </a:r>
          </a:p>
          <a:p>
            <a:pPr>
              <a:buFont typeface="+mj-lt"/>
              <a:buAutoNum type="arabicPeriod"/>
            </a:pPr>
            <a:r>
              <a:rPr lang="en-US" sz="3000" b="1" dirty="0"/>
              <a:t>Parking in a No-Parking Zone</a:t>
            </a:r>
            <a:endParaRPr lang="en-US" sz="3000" dirty="0"/>
          </a:p>
          <a:p>
            <a:pPr marL="742950" lvl="1" indent="-285750">
              <a:buFont typeface="+mj-lt"/>
              <a:buAutoNum type="arabicPeriod"/>
            </a:pPr>
            <a:r>
              <a:rPr lang="en-US" sz="2800" dirty="0"/>
              <a:t>Parking in areas marked as "No Parking," which are often intended to maintain clear paths for safety and access.</a:t>
            </a:r>
          </a:p>
          <a:p>
            <a:pPr>
              <a:buFont typeface="+mj-lt"/>
              <a:buAutoNum type="arabicPeriod"/>
            </a:pPr>
            <a:r>
              <a:rPr lang="en-US" sz="3000" b="1" dirty="0"/>
              <a:t>Obstructing Fire Lanes</a:t>
            </a:r>
            <a:endParaRPr lang="en-US" sz="3000" dirty="0"/>
          </a:p>
          <a:p>
            <a:pPr marL="742950" lvl="1" indent="-285750">
              <a:buFont typeface="+mj-lt"/>
              <a:buAutoNum type="arabicPeriod"/>
            </a:pPr>
            <a:r>
              <a:rPr lang="en-US" sz="2800" dirty="0"/>
              <a:t>Parking in designated fire lanes, which must remain clear for emergency vehicle access.</a:t>
            </a:r>
          </a:p>
          <a:p>
            <a:pPr>
              <a:buFont typeface="+mj-lt"/>
              <a:buAutoNum type="arabicPeriod"/>
            </a:pPr>
            <a:r>
              <a:rPr lang="en-US" sz="3000" b="1" dirty="0"/>
              <a:t>Parking on Grass or Landscaping</a:t>
            </a:r>
            <a:endParaRPr lang="en-US" sz="3000" dirty="0"/>
          </a:p>
          <a:p>
            <a:pPr marL="742950" lvl="1" indent="-285750">
              <a:buFont typeface="+mj-lt"/>
              <a:buAutoNum type="arabicPeriod"/>
            </a:pPr>
            <a:r>
              <a:rPr lang="en-US" sz="2800" dirty="0"/>
              <a:t>Parking on areas not designated for vehicles, such as grass, landscaped areas, or sidewalks.</a:t>
            </a:r>
          </a:p>
          <a:p>
            <a:pPr>
              <a:buFont typeface="+mj-lt"/>
              <a:buAutoNum type="arabicPeriod"/>
            </a:pPr>
            <a:r>
              <a:rPr lang="en-US" sz="3000" b="1" dirty="0"/>
              <a:t>Abandoned or Inoperable Vehicles</a:t>
            </a:r>
            <a:endParaRPr lang="en-US" sz="3000" dirty="0"/>
          </a:p>
          <a:p>
            <a:pPr marL="742950" lvl="1" indent="-285750">
              <a:buFont typeface="+mj-lt"/>
              <a:buAutoNum type="arabicPeriod"/>
            </a:pPr>
            <a:r>
              <a:rPr lang="en-US" sz="2800" dirty="0"/>
              <a:t>Leaving a vehicle that appears abandoned, is visibly inoperable, or has not been moved for an extended period.</a:t>
            </a:r>
          </a:p>
          <a:p>
            <a:pPr>
              <a:buFont typeface="+mj-lt"/>
              <a:buAutoNum type="arabicPeriod"/>
            </a:pPr>
            <a:r>
              <a:rPr lang="en-US" sz="3000" b="1" dirty="0"/>
              <a:t>Double Parking or Blocking Other Vehicles</a:t>
            </a:r>
            <a:endParaRPr lang="en-US" sz="3000" dirty="0"/>
          </a:p>
          <a:p>
            <a:pPr marL="742950" lvl="1" indent="-285750">
              <a:buFont typeface="+mj-lt"/>
              <a:buAutoNum type="arabicPeriod"/>
            </a:pPr>
            <a:r>
              <a:rPr lang="en-US" sz="2800" dirty="0"/>
              <a:t>Parking in a way that prevents other vehicles from exiting their spaces.</a:t>
            </a:r>
          </a:p>
          <a:p>
            <a:pPr>
              <a:buFont typeface="+mj-lt"/>
              <a:buAutoNum type="arabicPeriod"/>
            </a:pPr>
            <a:r>
              <a:rPr lang="en-US" sz="3000" b="1" dirty="0"/>
              <a:t>Using Visitor Parking for Residents</a:t>
            </a:r>
            <a:endParaRPr lang="en-US" sz="3000" dirty="0"/>
          </a:p>
          <a:p>
            <a:pPr marL="742950" lvl="1" indent="-285750">
              <a:buFont typeface="+mj-lt"/>
              <a:buAutoNum type="arabicPeriod"/>
            </a:pPr>
            <a:r>
              <a:rPr lang="en-US" sz="2800" dirty="0"/>
              <a:t>Repeatedly parking in visitor spots if they are reserved for guests only.</a:t>
            </a:r>
          </a:p>
          <a:p>
            <a:pPr>
              <a:buFont typeface="+mj-lt"/>
              <a:buAutoNum type="arabicPeriod"/>
            </a:pPr>
            <a:r>
              <a:rPr lang="en-US" sz="3000" b="1" dirty="0"/>
              <a:t>Parking During Restricted Hours</a:t>
            </a:r>
            <a:endParaRPr lang="en-US" sz="3000" dirty="0"/>
          </a:p>
          <a:p>
            <a:pPr marL="742950" lvl="1" indent="-285750">
              <a:buFont typeface="+mj-lt"/>
              <a:buAutoNum type="arabicPeriod"/>
            </a:pPr>
            <a:r>
              <a:rPr lang="en-US" sz="2800" dirty="0"/>
              <a:t>Leaving a vehicle in restricted areas during certain hours (e.g., overnight or during maintenance times).</a:t>
            </a:r>
          </a:p>
          <a:p>
            <a:pPr>
              <a:buFont typeface="+mj-lt"/>
              <a:buAutoNum type="arabicPeriod"/>
            </a:pPr>
            <a:r>
              <a:rPr lang="en-US" sz="3000" b="1" dirty="0"/>
              <a:t>Illegal Parking (e.g., Blocking Fire Hydrants)</a:t>
            </a:r>
            <a:endParaRPr lang="en-US" sz="3000" dirty="0"/>
          </a:p>
          <a:p>
            <a:pPr marL="742950" lvl="1" indent="-285750">
              <a:buFont typeface="+mj-lt"/>
              <a:buAutoNum type="arabicPeriod"/>
            </a:pPr>
            <a:r>
              <a:rPr lang="en-US" sz="2800" dirty="0"/>
              <a:t>Parking in locations that are legally restricted by city or community rules, such as in front of fire hydrants or crosswalks.</a:t>
            </a:r>
          </a:p>
          <a:p>
            <a:pPr>
              <a:buFont typeface="+mj-lt"/>
              <a:buAutoNum type="arabicPeriod"/>
            </a:pPr>
            <a:r>
              <a:rPr lang="en-US" sz="3000" b="1" dirty="0"/>
              <a:t>Unauthorized Overnight Parking</a:t>
            </a:r>
            <a:endParaRPr lang="en-US" sz="3000" dirty="0"/>
          </a:p>
          <a:p>
            <a:pPr marL="742950" lvl="1" indent="-285750">
              <a:buFont typeface="+mj-lt"/>
              <a:buAutoNum type="arabicPeriod"/>
            </a:pPr>
            <a:r>
              <a:rPr lang="en-US" sz="2800" dirty="0"/>
              <a:t>Leaving a vehicle parked overnight in areas where overnight parking is prohibited.</a:t>
            </a:r>
          </a:p>
          <a:p>
            <a:pPr>
              <a:buFont typeface="+mj-lt"/>
              <a:buAutoNum type="arabicPeriod"/>
            </a:pPr>
            <a:r>
              <a:rPr lang="en-US" sz="3000" b="1" dirty="0"/>
              <a:t>Violating Specific HOA or Community Rules</a:t>
            </a:r>
            <a:endParaRPr lang="en-US" sz="3000" dirty="0"/>
          </a:p>
          <a:p>
            <a:pPr marL="742950" lvl="1" indent="-285750">
              <a:buFont typeface="+mj-lt"/>
              <a:buAutoNum type="arabicPeriod"/>
            </a:pPr>
            <a:r>
              <a:rPr lang="en-US" sz="2800" dirty="0"/>
              <a:t>Parking in violation of specific HOA policies or community rules, which could vary by property (e.g., blocking mailboxes or utility access points).</a:t>
            </a:r>
          </a:p>
          <a:p>
            <a:pPr marL="742950" lvl="1" indent="-285750">
              <a:buFont typeface="+mj-lt"/>
              <a:buAutoNum type="arabicPeriod"/>
            </a:pPr>
            <a:endParaRPr lang="en-US" dirty="0"/>
          </a:p>
          <a:p>
            <a:endParaRPr lang="en-US" dirty="0"/>
          </a:p>
        </p:txBody>
      </p:sp>
    </p:spTree>
    <p:extLst>
      <p:ext uri="{BB962C8B-B14F-4D97-AF65-F5344CB8AC3E}">
        <p14:creationId xmlns:p14="http://schemas.microsoft.com/office/powerpoint/2010/main" val="3408441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45E6A-35B1-83D0-8ADB-A7D9FCA26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BBEBA-CF62-3EB1-52E1-9D346F202F0B}"/>
              </a:ext>
            </a:extLst>
          </p:cNvPr>
          <p:cNvSpPr>
            <a:spLocks noGrp="1"/>
          </p:cNvSpPr>
          <p:nvPr>
            <p:ph type="title"/>
          </p:nvPr>
        </p:nvSpPr>
        <p:spPr>
          <a:xfrm>
            <a:off x="2867025" y="-151661"/>
            <a:ext cx="10515600" cy="1325563"/>
          </a:xfrm>
        </p:spPr>
        <p:txBody>
          <a:bodyPr/>
          <a:lstStyle/>
          <a:p>
            <a:r>
              <a:rPr lang="en-US" b="1" dirty="0"/>
              <a:t>Proposed Towing Solution</a:t>
            </a:r>
            <a:endParaRPr lang="en-US" dirty="0"/>
          </a:p>
        </p:txBody>
      </p:sp>
      <p:sp>
        <p:nvSpPr>
          <p:cNvPr id="3" name="Content Placeholder 2">
            <a:extLst>
              <a:ext uri="{FF2B5EF4-FFF2-40B4-BE49-F238E27FC236}">
                <a16:creationId xmlns:a16="http://schemas.microsoft.com/office/drawing/2014/main" id="{A3BCF9B8-5633-6EEB-F984-A5FD21610016}"/>
              </a:ext>
            </a:extLst>
          </p:cNvPr>
          <p:cNvSpPr>
            <a:spLocks noGrp="1"/>
          </p:cNvSpPr>
          <p:nvPr>
            <p:ph idx="1"/>
          </p:nvPr>
        </p:nvSpPr>
        <p:spPr>
          <a:xfrm>
            <a:off x="509587" y="511120"/>
            <a:ext cx="10515600" cy="6218238"/>
          </a:xfrm>
        </p:spPr>
        <p:txBody>
          <a:bodyPr>
            <a:normAutofit fontScale="62500" lnSpcReduction="20000"/>
          </a:bodyPr>
          <a:lstStyle/>
          <a:p>
            <a:r>
              <a:rPr lang="en-US" sz="3600" b="1" dirty="0"/>
              <a:t>Introduction</a:t>
            </a:r>
            <a:r>
              <a:rPr lang="en-US" b="1" dirty="0"/>
              <a:t>:</a:t>
            </a:r>
            <a:br>
              <a:rPr lang="en-US" dirty="0"/>
            </a:br>
            <a:r>
              <a:rPr lang="en-US" dirty="0"/>
              <a:t>To maintain a well-organized and fair parking system, we are proposing to contract a towing company to assist with parking management across our community. The goal is to ensure parking spaces remain available and are used appropriately.</a:t>
            </a:r>
          </a:p>
          <a:p>
            <a:r>
              <a:rPr lang="en-US" sz="3600" b="1" dirty="0"/>
              <a:t>Proposed Rules &amp; Monitoring:</a:t>
            </a:r>
            <a:endParaRPr lang="en-US" sz="3600" dirty="0"/>
          </a:p>
          <a:p>
            <a:pPr>
              <a:buFont typeface="Arial" panose="020B0604020202020204" pitchFamily="34" charset="0"/>
              <a:buChar char="•"/>
            </a:pPr>
            <a:r>
              <a:rPr lang="en-US" b="1" dirty="0"/>
              <a:t>72-Hour Rule for Perimeter Vehicles:</a:t>
            </a:r>
            <a:br>
              <a:rPr lang="en-US" dirty="0"/>
            </a:br>
            <a:r>
              <a:rPr lang="en-US" dirty="0"/>
              <a:t>Vehicles parked along the community perimeter may not occupy the same space for more than 72 hours consecutively.</a:t>
            </a:r>
          </a:p>
          <a:p>
            <a:pPr>
              <a:buFont typeface="Arial" panose="020B0604020202020204" pitchFamily="34" charset="0"/>
              <a:buChar char="•"/>
            </a:pPr>
            <a:r>
              <a:rPr lang="en-US" b="1" dirty="0"/>
              <a:t>Regular Monitoring:</a:t>
            </a:r>
            <a:br>
              <a:rPr lang="en-US" dirty="0"/>
            </a:br>
            <a:r>
              <a:rPr lang="en-US" dirty="0"/>
              <a:t>The towing company will conduct routine inspections to identify vehicles in violation of the community’s parking rules, ensuring that spots are available and properly utilized.</a:t>
            </a:r>
          </a:p>
          <a:p>
            <a:pPr>
              <a:buFont typeface="Arial" panose="020B0604020202020204" pitchFamily="34" charset="0"/>
              <a:buChar char="•"/>
            </a:pPr>
            <a:r>
              <a:rPr lang="en-US" b="1" dirty="0"/>
              <a:t>Enforcement of Designated Parking Areas:</a:t>
            </a:r>
            <a:br>
              <a:rPr lang="en-US" dirty="0"/>
            </a:br>
            <a:r>
              <a:rPr lang="en-US" dirty="0"/>
              <a:t>Unauthorized use of visitor parking, fire lanes, and other restricted areas will be actively monitored, with violators subject to towing.</a:t>
            </a:r>
          </a:p>
          <a:p>
            <a:r>
              <a:rPr lang="en-US" sz="4200" b="1" dirty="0"/>
              <a:t>Benefits of Contracted Towing Services:</a:t>
            </a:r>
            <a:endParaRPr lang="en-US" sz="4200" dirty="0"/>
          </a:p>
          <a:p>
            <a:pPr>
              <a:buFont typeface="Arial" panose="020B0604020202020204" pitchFamily="34" charset="0"/>
              <a:buChar char="•"/>
            </a:pPr>
            <a:r>
              <a:rPr lang="en-US" dirty="0"/>
              <a:t>Helps maintain fair and available parking for all residents.</a:t>
            </a:r>
          </a:p>
          <a:p>
            <a:pPr>
              <a:buFont typeface="Arial" panose="020B0604020202020204" pitchFamily="34" charset="0"/>
              <a:buChar char="•"/>
            </a:pPr>
            <a:r>
              <a:rPr lang="en-US" dirty="0"/>
              <a:t>Reduces instances of abandoned or long-term parked vehicles in prime spaces.</a:t>
            </a:r>
          </a:p>
          <a:p>
            <a:pPr>
              <a:buFont typeface="Arial" panose="020B0604020202020204" pitchFamily="34" charset="0"/>
              <a:buChar char="•"/>
            </a:pPr>
            <a:r>
              <a:rPr lang="en-US" dirty="0"/>
              <a:t>Increases safety by keeping fire lanes and restricted zones clear.</a:t>
            </a:r>
          </a:p>
          <a:p>
            <a:r>
              <a:rPr lang="en-US" b="1" dirty="0"/>
              <a:t>Next Steps:</a:t>
            </a:r>
            <a:endParaRPr lang="en-US" dirty="0"/>
          </a:p>
          <a:p>
            <a:pPr lvl="1"/>
            <a:r>
              <a:rPr lang="en-US" dirty="0"/>
              <a:t>Community feedback and approval.</a:t>
            </a:r>
          </a:p>
          <a:p>
            <a:pPr lvl="1"/>
            <a:r>
              <a:rPr lang="en-US" dirty="0"/>
              <a:t>Finalization of contract details with the towing company.</a:t>
            </a:r>
          </a:p>
          <a:p>
            <a:pPr lvl="1"/>
            <a:r>
              <a:rPr lang="en-US" dirty="0"/>
              <a:t>Clear communication of new rules to all residents.</a:t>
            </a:r>
          </a:p>
          <a:p>
            <a:pPr lvl="1"/>
            <a:endParaRPr lang="en-US" dirty="0"/>
          </a:p>
        </p:txBody>
      </p:sp>
      <p:pic>
        <p:nvPicPr>
          <p:cNvPr id="4" name="Picture 3" descr="A logo of palm trees and the moon&#10;&#10;Description automatically generated">
            <a:extLst>
              <a:ext uri="{FF2B5EF4-FFF2-40B4-BE49-F238E27FC236}">
                <a16:creationId xmlns:a16="http://schemas.microsoft.com/office/drawing/2014/main" id="{F9307DE8-1082-CB5C-F88D-512449524AC4}"/>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19C9ABF3-7381-C504-0DB7-F7C1266158A4}"/>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2E2DAD14-E2C4-0E28-9B77-398BBDDF70EA}"/>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B16E1EEE-C556-D13C-8975-6A021E14C8D0}"/>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9829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7DC7F-325C-9A45-B488-2A317BEA7B82}"/>
            </a:ext>
          </a:extLst>
        </p:cNvPr>
        <p:cNvGrpSpPr/>
        <p:nvPr/>
      </p:nvGrpSpPr>
      <p:grpSpPr>
        <a:xfrm>
          <a:off x="0" y="0"/>
          <a:ext cx="0" cy="0"/>
          <a:chOff x="0" y="0"/>
          <a:chExt cx="0" cy="0"/>
        </a:xfrm>
      </p:grpSpPr>
      <p:pic>
        <p:nvPicPr>
          <p:cNvPr id="8" name="Picture 7" descr="A concrete patio with a building in the background&#10;&#10;Description automatically generated">
            <a:extLst>
              <a:ext uri="{FF2B5EF4-FFF2-40B4-BE49-F238E27FC236}">
                <a16:creationId xmlns:a16="http://schemas.microsoft.com/office/drawing/2014/main" id="{C9B26268-CBF2-970C-4CE3-4C3296B7700C}"/>
              </a:ext>
            </a:extLst>
          </p:cNvPr>
          <p:cNvPicPr>
            <a:picLocks noChangeAspect="1"/>
          </p:cNvPicPr>
          <p:nvPr/>
        </p:nvPicPr>
        <p:blipFill>
          <a:blip r:embed="rId2"/>
          <a:srcRect t="28974" b="39774"/>
          <a:stretch/>
        </p:blipFill>
        <p:spPr>
          <a:xfrm>
            <a:off x="8143876" y="4621217"/>
            <a:ext cx="4067120" cy="2259626"/>
          </a:xfrm>
          <a:prstGeom prst="rect">
            <a:avLst/>
          </a:prstGeom>
        </p:spPr>
      </p:pic>
      <p:sp>
        <p:nvSpPr>
          <p:cNvPr id="2" name="Title 1">
            <a:extLst>
              <a:ext uri="{FF2B5EF4-FFF2-40B4-BE49-F238E27FC236}">
                <a16:creationId xmlns:a16="http://schemas.microsoft.com/office/drawing/2014/main" id="{624F4F6E-4A74-65E6-2E46-6A737666F019}"/>
              </a:ext>
            </a:extLst>
          </p:cNvPr>
          <p:cNvSpPr>
            <a:spLocks noGrp="1"/>
          </p:cNvSpPr>
          <p:nvPr>
            <p:ph type="title"/>
          </p:nvPr>
        </p:nvSpPr>
        <p:spPr/>
        <p:txBody>
          <a:bodyPr/>
          <a:lstStyle/>
          <a:p>
            <a:r>
              <a:rPr lang="en-US" b="1" dirty="0"/>
              <a:t>Community Park Improvements</a:t>
            </a:r>
            <a:endParaRPr lang="en-US" dirty="0"/>
          </a:p>
        </p:txBody>
      </p:sp>
      <p:sp>
        <p:nvSpPr>
          <p:cNvPr id="3" name="Content Placeholder 2">
            <a:extLst>
              <a:ext uri="{FF2B5EF4-FFF2-40B4-BE49-F238E27FC236}">
                <a16:creationId xmlns:a16="http://schemas.microsoft.com/office/drawing/2014/main" id="{4C4218CB-717A-8EBF-192D-B53AA2D2EB77}"/>
              </a:ext>
            </a:extLst>
          </p:cNvPr>
          <p:cNvSpPr>
            <a:spLocks noGrp="1"/>
          </p:cNvSpPr>
          <p:nvPr>
            <p:ph idx="1"/>
          </p:nvPr>
        </p:nvSpPr>
        <p:spPr>
          <a:xfrm>
            <a:off x="838200" y="1597020"/>
            <a:ext cx="10515600" cy="4351338"/>
          </a:xfrm>
        </p:spPr>
        <p:txBody>
          <a:bodyPr>
            <a:normAutofit fontScale="47500" lnSpcReduction="20000"/>
          </a:bodyPr>
          <a:lstStyle/>
          <a:p>
            <a:r>
              <a:rPr lang="en-US" b="1" dirty="0"/>
              <a:t>Introduction:</a:t>
            </a:r>
            <a:br>
              <a:rPr lang="en-US" dirty="0"/>
            </a:br>
            <a:r>
              <a:rPr lang="en-US" dirty="0"/>
              <a:t>Our Community Park is a valuable shared space for relaxation and community gatherings. Due to drainage and flooding issues, adding a playground isn't feasible at this time. However, we’re exploring other ways to enhance the park’s functionality and aesthetics for everyone to enjoy.</a:t>
            </a:r>
          </a:p>
          <a:p>
            <a:r>
              <a:rPr lang="en-US" b="1" dirty="0"/>
              <a:t>Proposed Enhancements:</a:t>
            </a:r>
            <a:endParaRPr lang="en-US" dirty="0"/>
          </a:p>
          <a:p>
            <a:pPr>
              <a:buFont typeface="Arial" panose="020B0604020202020204" pitchFamily="34" charset="0"/>
              <a:buChar char="•"/>
            </a:pPr>
            <a:r>
              <a:rPr lang="en-US" b="1" dirty="0"/>
              <a:t>Lighting Upgrades:</a:t>
            </a:r>
            <a:br>
              <a:rPr lang="en-US" dirty="0"/>
            </a:br>
            <a:r>
              <a:rPr lang="en-US" dirty="0"/>
              <a:t>Improving park lighting to increase safety and allow for evening use, making the park a more accessible space at all hours.</a:t>
            </a:r>
          </a:p>
          <a:p>
            <a:pPr>
              <a:buFont typeface="Arial" panose="020B0604020202020204" pitchFamily="34" charset="0"/>
              <a:buChar char="•"/>
            </a:pPr>
            <a:r>
              <a:rPr lang="en-US" b="1" dirty="0"/>
              <a:t>Bench Repairs and Additional Seating:</a:t>
            </a:r>
            <a:br>
              <a:rPr lang="en-US" dirty="0"/>
            </a:br>
            <a:r>
              <a:rPr lang="en-US" dirty="0"/>
              <a:t>Repairing damaged benches and adding new seating options, providing comfortable spaces for residents to relax, socialize, or enjoy the park’s natural surroundings.</a:t>
            </a:r>
          </a:p>
          <a:p>
            <a:pPr>
              <a:buFont typeface="Arial" panose="020B0604020202020204" pitchFamily="34" charset="0"/>
              <a:buChar char="•"/>
            </a:pPr>
            <a:r>
              <a:rPr lang="en-US" b="1" dirty="0"/>
              <a:t>Functional and Aesthetic Improvements:</a:t>
            </a:r>
            <a:endParaRPr lang="en-US" dirty="0"/>
          </a:p>
          <a:p>
            <a:pPr marL="742950" lvl="1" indent="-285750">
              <a:buFont typeface="Arial" panose="020B0604020202020204" pitchFamily="34" charset="0"/>
              <a:buChar char="•"/>
            </a:pPr>
            <a:r>
              <a:rPr lang="en-US" dirty="0"/>
              <a:t>Adding more waste bins to promote cleanliness.</a:t>
            </a:r>
          </a:p>
          <a:p>
            <a:pPr marL="742950" lvl="1" indent="-285750">
              <a:buFont typeface="Arial" panose="020B0604020202020204" pitchFamily="34" charset="0"/>
              <a:buChar char="•"/>
            </a:pPr>
            <a:r>
              <a:rPr lang="en-US" dirty="0"/>
              <a:t>Considering shade structures, picnic tables, or small garden areas to improve both functionality and appearance.</a:t>
            </a:r>
          </a:p>
          <a:p>
            <a:pPr marL="742950" lvl="1" indent="-285750">
              <a:buFont typeface="Arial" panose="020B0604020202020204" pitchFamily="34" charset="0"/>
              <a:buChar char="•"/>
            </a:pPr>
            <a:r>
              <a:rPr lang="en-US" dirty="0"/>
              <a:t>Ensuring regular maintenance of the landscaping to keep the park appealing and well-kept.</a:t>
            </a:r>
          </a:p>
          <a:p>
            <a:r>
              <a:rPr lang="en-US" b="1" dirty="0"/>
              <a:t>Introducing Subcommittees for Oversight:</a:t>
            </a:r>
            <a:br>
              <a:rPr lang="en-US" dirty="0"/>
            </a:br>
            <a:r>
              <a:rPr lang="en-US" dirty="0"/>
              <a:t>To further improve our park and other community areas, we are forming subcommittees to oversee these enhancements and gather resident input. More information on how to join these subcommittees will be provided during the meeting.</a:t>
            </a:r>
          </a:p>
          <a:p>
            <a:r>
              <a:rPr lang="en-US" b="1" dirty="0"/>
              <a:t>Next Steps:</a:t>
            </a:r>
            <a:endParaRPr lang="en-US" dirty="0"/>
          </a:p>
          <a:p>
            <a:pPr>
              <a:buFont typeface="Arial" panose="020B0604020202020204" pitchFamily="34" charset="0"/>
              <a:buChar char="•"/>
            </a:pPr>
            <a:r>
              <a:rPr lang="en-US" dirty="0"/>
              <a:t>Gather feedback and ideas from residents.</a:t>
            </a:r>
          </a:p>
          <a:p>
            <a:pPr>
              <a:buFont typeface="Arial" panose="020B0604020202020204" pitchFamily="34" charset="0"/>
              <a:buChar char="•"/>
            </a:pPr>
            <a:r>
              <a:rPr lang="en-US" dirty="0"/>
              <a:t>Organize subcommittees to take charge of planning and coordinating these improvements.</a:t>
            </a:r>
          </a:p>
          <a:p>
            <a:pPr>
              <a:buFont typeface="Arial" panose="020B0604020202020204" pitchFamily="34" charset="0"/>
              <a:buChar char="•"/>
            </a:pPr>
            <a:r>
              <a:rPr lang="en-US" dirty="0"/>
              <a:t>Begin budgeting and scheduling for prioritized enhancements.</a:t>
            </a:r>
          </a:p>
          <a:p>
            <a:endParaRPr lang="en-US" dirty="0"/>
          </a:p>
        </p:txBody>
      </p:sp>
      <p:pic>
        <p:nvPicPr>
          <p:cNvPr id="4" name="Picture 3" descr="A logo of palm trees and the moon&#10;&#10;Description automatically generated">
            <a:extLst>
              <a:ext uri="{FF2B5EF4-FFF2-40B4-BE49-F238E27FC236}">
                <a16:creationId xmlns:a16="http://schemas.microsoft.com/office/drawing/2014/main" id="{E7C6CC08-A18C-A4C3-AAF9-3F8D13926B8C}"/>
              </a:ext>
            </a:extLst>
          </p:cNvPr>
          <p:cNvPicPr>
            <a:picLocks noChangeAspect="1"/>
          </p:cNvPicPr>
          <p:nvPr/>
        </p:nvPicPr>
        <p:blipFill>
          <a:blip r:embed="rId3"/>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6BF2C019-2D11-9D86-DF4B-B21B661BC128}"/>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036617DF-B002-9172-398E-8BB54F361D4C}"/>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3882444B-4755-891E-C35A-8E8C18236FAE}"/>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784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70C3-0E32-84D4-6EA9-A892FCA3CB5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9759642-341E-4315-A620-C52D45C6B161}"/>
              </a:ext>
            </a:extLst>
          </p:cNvPr>
          <p:cNvSpPr>
            <a:spLocks noGrp="1"/>
          </p:cNvSpPr>
          <p:nvPr>
            <p:ph idx="1"/>
          </p:nvPr>
        </p:nvSpPr>
        <p:spPr/>
        <p:txBody>
          <a:bodyPr>
            <a:normAutofit fontScale="92500" lnSpcReduction="20000"/>
          </a:bodyPr>
          <a:lstStyle/>
          <a:p>
            <a:r>
              <a:rPr lang="en-US" dirty="0"/>
              <a:t>1.) Parking</a:t>
            </a:r>
          </a:p>
          <a:p>
            <a:r>
              <a:rPr lang="en-US" dirty="0"/>
              <a:t>2.) Towing</a:t>
            </a:r>
          </a:p>
          <a:p>
            <a:r>
              <a:rPr lang="en-US" dirty="0"/>
              <a:t>3.) Community Park (Lights, Benches, </a:t>
            </a:r>
            <a:r>
              <a:rPr lang="en-US" dirty="0" err="1"/>
              <a:t>Misc</a:t>
            </a:r>
            <a:endParaRPr lang="en-US" dirty="0"/>
          </a:p>
          <a:p>
            <a:r>
              <a:rPr lang="en-US" dirty="0"/>
              <a:t>4.) Gutters</a:t>
            </a:r>
          </a:p>
          <a:p>
            <a:r>
              <a:rPr lang="en-US" dirty="0"/>
              <a:t>5.) Community Signs</a:t>
            </a:r>
          </a:p>
          <a:p>
            <a:r>
              <a:rPr lang="en-US" dirty="0"/>
              <a:t>6.) Fall Festival (In December) </a:t>
            </a:r>
          </a:p>
          <a:p>
            <a:r>
              <a:rPr lang="en-US" dirty="0"/>
              <a:t>7.) Cleanliness &amp; Tidiness</a:t>
            </a:r>
          </a:p>
          <a:p>
            <a:r>
              <a:rPr lang="en-US" dirty="0"/>
              <a:t>8.) </a:t>
            </a:r>
            <a:r>
              <a:rPr lang="en-US" dirty="0" err="1"/>
              <a:t>Usps</a:t>
            </a:r>
            <a:r>
              <a:rPr lang="en-US" dirty="0"/>
              <a:t>/Mail Issues</a:t>
            </a:r>
          </a:p>
          <a:p>
            <a:r>
              <a:rPr lang="en-US" dirty="0"/>
              <a:t>9.) Security / Safety Concerns</a:t>
            </a:r>
          </a:p>
          <a:p>
            <a:r>
              <a:rPr lang="en-US" dirty="0"/>
              <a:t>10.) Formation of subcommittees</a:t>
            </a:r>
          </a:p>
        </p:txBody>
      </p:sp>
      <p:pic>
        <p:nvPicPr>
          <p:cNvPr id="4" name="Picture 3" descr="A logo of palm trees and the moon&#10;&#10;Description automatically generated">
            <a:extLst>
              <a:ext uri="{FF2B5EF4-FFF2-40B4-BE49-F238E27FC236}">
                <a16:creationId xmlns:a16="http://schemas.microsoft.com/office/drawing/2014/main" id="{F0B32C22-D104-B181-9592-5E90C0365E3C}"/>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D68D339A-9299-1162-89B7-918EBE746810}"/>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65ED6FED-1F1F-E495-F292-ED969F8FC2E2}"/>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FFA20248-B877-8849-CBF8-56B1848705BE}"/>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75967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CD3C-AC9B-C334-354E-56079ACAB6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9F7EB-80F1-44BF-426B-3363E21E513D}"/>
              </a:ext>
            </a:extLst>
          </p:cNvPr>
          <p:cNvSpPr>
            <a:spLocks noGrp="1"/>
          </p:cNvSpPr>
          <p:nvPr>
            <p:ph type="title"/>
          </p:nvPr>
        </p:nvSpPr>
        <p:spPr/>
        <p:txBody>
          <a:bodyPr/>
          <a:lstStyle/>
          <a:p>
            <a:r>
              <a:rPr lang="en-US" b="1" dirty="0"/>
              <a:t>Gutter Replacement Project</a:t>
            </a:r>
            <a:endParaRPr lang="en-US" dirty="0"/>
          </a:p>
        </p:txBody>
      </p:sp>
      <p:sp>
        <p:nvSpPr>
          <p:cNvPr id="3" name="Content Placeholder 2">
            <a:extLst>
              <a:ext uri="{FF2B5EF4-FFF2-40B4-BE49-F238E27FC236}">
                <a16:creationId xmlns:a16="http://schemas.microsoft.com/office/drawing/2014/main" id="{34061D4D-EAEA-F4DC-275E-5BEE8FE08D4C}"/>
              </a:ext>
            </a:extLst>
          </p:cNvPr>
          <p:cNvSpPr>
            <a:spLocks noGrp="1"/>
          </p:cNvSpPr>
          <p:nvPr>
            <p:ph idx="1"/>
          </p:nvPr>
        </p:nvSpPr>
        <p:spPr>
          <a:xfrm>
            <a:off x="605925" y="1577180"/>
            <a:ext cx="6824741" cy="4351338"/>
          </a:xfrm>
        </p:spPr>
        <p:txBody>
          <a:bodyPr>
            <a:normAutofit fontScale="40000" lnSpcReduction="20000"/>
          </a:bodyPr>
          <a:lstStyle/>
          <a:p>
            <a:r>
              <a:rPr lang="en-US" b="1" dirty="0"/>
              <a:t>Overview:</a:t>
            </a:r>
            <a:br>
              <a:rPr lang="en-US" dirty="0"/>
            </a:br>
            <a:r>
              <a:rPr lang="en-US" dirty="0"/>
              <a:t>To address drainage issues and prevent water damage, we are undertaking a comprehensive gutter replacement project throughout the community. This project is essential to ensure proper water flow and protect the structural integrity of our homes and common areas.</a:t>
            </a:r>
          </a:p>
          <a:p>
            <a:r>
              <a:rPr lang="en-US" b="1" dirty="0"/>
              <a:t>Project Plan:</a:t>
            </a:r>
            <a:endParaRPr lang="en-US" dirty="0"/>
          </a:p>
          <a:p>
            <a:pPr>
              <a:buFont typeface="Arial" panose="020B0604020202020204" pitchFamily="34" charset="0"/>
              <a:buChar char="•"/>
            </a:pPr>
            <a:r>
              <a:rPr lang="en-US" b="1" dirty="0"/>
              <a:t>Block-by-Block Approach:</a:t>
            </a:r>
            <a:br>
              <a:rPr lang="en-US" dirty="0"/>
            </a:br>
            <a:r>
              <a:rPr lang="en-US" dirty="0"/>
              <a:t>We are replacing gutters in phases, focusing on one block at a time. This approach allows us to minimize disruption and complete the project efficiently.</a:t>
            </a:r>
          </a:p>
          <a:p>
            <a:pPr>
              <a:buFont typeface="Arial" panose="020B0604020202020204" pitchFamily="34" charset="0"/>
              <a:buChar char="•"/>
            </a:pPr>
            <a:r>
              <a:rPr lang="en-US" b="1" dirty="0"/>
              <a:t>Scheduled Replacements:</a:t>
            </a:r>
            <a:br>
              <a:rPr lang="en-US" dirty="0"/>
            </a:br>
            <a:r>
              <a:rPr lang="en-US" dirty="0"/>
              <a:t>Each block will be scheduled for gutter replacement, with notices sent to residents in advance. This ensures everyone is informed about when work will occur in their area.</a:t>
            </a:r>
          </a:p>
          <a:p>
            <a:pPr>
              <a:buFont typeface="Arial" panose="020B0604020202020204" pitchFamily="34" charset="0"/>
              <a:buChar char="•"/>
            </a:pPr>
            <a:r>
              <a:rPr lang="en-US" b="1" dirty="0"/>
              <a:t>Quality Materials &amp; Installation:</a:t>
            </a:r>
            <a:br>
              <a:rPr lang="en-US" dirty="0"/>
            </a:br>
            <a:r>
              <a:rPr lang="en-US" dirty="0"/>
              <a:t>Using durable materials and professional installation to ensure long-lasting gutter systems that will effectively manage rainwater.</a:t>
            </a:r>
          </a:p>
          <a:p>
            <a:r>
              <a:rPr lang="en-US" b="1" dirty="0"/>
              <a:t>Benefits of the Gutter Replacement Project:</a:t>
            </a:r>
            <a:endParaRPr lang="en-US" dirty="0"/>
          </a:p>
          <a:p>
            <a:pPr>
              <a:buFont typeface="Arial" panose="020B0604020202020204" pitchFamily="34" charset="0"/>
              <a:buChar char="•"/>
            </a:pPr>
            <a:r>
              <a:rPr lang="en-US" dirty="0"/>
              <a:t>Improves drainage throughout the community.</a:t>
            </a:r>
          </a:p>
          <a:p>
            <a:pPr>
              <a:buFont typeface="Arial" panose="020B0604020202020204" pitchFamily="34" charset="0"/>
              <a:buChar char="•"/>
            </a:pPr>
            <a:r>
              <a:rPr lang="en-US" dirty="0"/>
              <a:t>Reduces the risk of water damage to homes and landscaping.</a:t>
            </a:r>
          </a:p>
          <a:p>
            <a:pPr>
              <a:buFont typeface="Arial" panose="020B0604020202020204" pitchFamily="34" charset="0"/>
              <a:buChar char="•"/>
            </a:pPr>
            <a:r>
              <a:rPr lang="en-US" dirty="0"/>
              <a:t>Helps maintain the cleanliness and safety of shared outdoor areas.</a:t>
            </a:r>
          </a:p>
          <a:p>
            <a:r>
              <a:rPr lang="en-US" b="1" dirty="0"/>
              <a:t>Next Steps:</a:t>
            </a:r>
            <a:endParaRPr lang="en-US" dirty="0"/>
          </a:p>
          <a:p>
            <a:pPr lvl="1"/>
            <a:r>
              <a:rPr lang="en-US" dirty="0"/>
              <a:t>Continue block-by-block replacements until all areas are completed.</a:t>
            </a:r>
          </a:p>
          <a:p>
            <a:pPr lvl="1"/>
            <a:r>
              <a:rPr lang="en-US" dirty="0"/>
              <a:t>Regular updates will be provided to residents regarding progress and scheduling.</a:t>
            </a:r>
          </a:p>
          <a:p>
            <a:r>
              <a:rPr lang="en-US" b="1" dirty="0"/>
              <a:t>Community Feedback:</a:t>
            </a:r>
            <a:br>
              <a:rPr lang="en-US" dirty="0"/>
            </a:br>
            <a:r>
              <a:rPr lang="en-US" dirty="0"/>
              <a:t>We encourage residents to reach out with any concerns or suggestions regarding the gutter replacement. Your input helps us address issues proactively and make adjustments as needed.</a:t>
            </a:r>
          </a:p>
        </p:txBody>
      </p:sp>
      <p:pic>
        <p:nvPicPr>
          <p:cNvPr id="4" name="Picture 3" descr="A logo of palm trees and the moon&#10;&#10;Description automatically generated">
            <a:extLst>
              <a:ext uri="{FF2B5EF4-FFF2-40B4-BE49-F238E27FC236}">
                <a16:creationId xmlns:a16="http://schemas.microsoft.com/office/drawing/2014/main" id="{EB60BC9A-0560-571F-EEB8-74B6DFA306F5}"/>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69567BD9-A480-D78B-28D0-1807BE61AC97}"/>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FFE51755-E094-653F-252D-6F0777A3F0E2}"/>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643E6ECA-D1AC-FA9F-2BC1-4862AFF447E6}"/>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Content Placeholder 7">
            <a:extLst>
              <a:ext uri="{FF2B5EF4-FFF2-40B4-BE49-F238E27FC236}">
                <a16:creationId xmlns:a16="http://schemas.microsoft.com/office/drawing/2014/main" id="{4D26A73B-534E-306E-FECB-E530B427F808}"/>
              </a:ext>
            </a:extLst>
          </p:cNvPr>
          <p:cNvPicPr>
            <a:picLocks noChangeAspect="1"/>
          </p:cNvPicPr>
          <p:nvPr/>
        </p:nvPicPr>
        <p:blipFill>
          <a:blip r:embed="rId3"/>
          <a:srcRect t="25578" b="32394"/>
          <a:stretch/>
        </p:blipFill>
        <p:spPr>
          <a:xfrm>
            <a:off x="7664083" y="1690687"/>
            <a:ext cx="4527917" cy="4124325"/>
          </a:xfrm>
          <a:prstGeom prst="rect">
            <a:avLst/>
          </a:prstGeom>
        </p:spPr>
      </p:pic>
    </p:spTree>
    <p:extLst>
      <p:ext uri="{BB962C8B-B14F-4D97-AF65-F5344CB8AC3E}">
        <p14:creationId xmlns:p14="http://schemas.microsoft.com/office/powerpoint/2010/main" val="2104365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27F73-D209-0A84-A1A7-B955B532A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3B575-2D95-079A-9BC4-40C60056750A}"/>
              </a:ext>
            </a:extLst>
          </p:cNvPr>
          <p:cNvSpPr>
            <a:spLocks noGrp="1"/>
          </p:cNvSpPr>
          <p:nvPr>
            <p:ph type="title"/>
          </p:nvPr>
        </p:nvSpPr>
        <p:spPr/>
        <p:txBody>
          <a:bodyPr/>
          <a:lstStyle/>
          <a:p>
            <a:r>
              <a:rPr lang="en-US" b="1" dirty="0"/>
              <a:t>Community Signs</a:t>
            </a:r>
            <a:endParaRPr lang="en-US" dirty="0"/>
          </a:p>
        </p:txBody>
      </p:sp>
      <p:pic>
        <p:nvPicPr>
          <p:cNvPr id="4" name="Picture 3" descr="A logo of palm trees and the moon&#10;&#10;Description automatically generated">
            <a:extLst>
              <a:ext uri="{FF2B5EF4-FFF2-40B4-BE49-F238E27FC236}">
                <a16:creationId xmlns:a16="http://schemas.microsoft.com/office/drawing/2014/main" id="{11ABE5CA-08A0-8D47-72A7-0E27EE3FE6B4}"/>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6FA1526D-9052-20E9-763A-D642B34FE165}"/>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6F772E60-0E92-21AC-11FC-98A025D7A1FC}"/>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9676AF7D-5AAA-17A5-929F-2666D606CCA2}"/>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ontent Placeholder 9">
            <a:extLst>
              <a:ext uri="{FF2B5EF4-FFF2-40B4-BE49-F238E27FC236}">
                <a16:creationId xmlns:a16="http://schemas.microsoft.com/office/drawing/2014/main" id="{0F0F7D08-835A-DFBC-66B5-C23ECA02B359}"/>
              </a:ext>
            </a:extLst>
          </p:cNvPr>
          <p:cNvSpPr>
            <a:spLocks noGrp="1"/>
          </p:cNvSpPr>
          <p:nvPr>
            <p:ph idx="1"/>
          </p:nvPr>
        </p:nvSpPr>
        <p:spPr/>
        <p:txBody>
          <a:bodyPr>
            <a:normAutofit fontScale="55000" lnSpcReduction="20000"/>
          </a:bodyPr>
          <a:lstStyle/>
          <a:p>
            <a:r>
              <a:rPr lang="en-US" b="1" dirty="0"/>
              <a:t>Introduction:</a:t>
            </a:r>
            <a:br>
              <a:rPr lang="en-US" dirty="0"/>
            </a:br>
            <a:r>
              <a:rPr lang="en-US" dirty="0"/>
              <a:t>To build a stronger sense of identity and enhance the appearance of our neighborhood, we propose the installation of custom signs at each of the three entrances to our community. These signs will not only provide a welcoming entrance but also help establish a cohesive and recognizable identity for Paradise Gardens.</a:t>
            </a:r>
          </a:p>
          <a:p>
            <a:r>
              <a:rPr lang="en-US" b="1" dirty="0"/>
              <a:t>Proposal Details:</a:t>
            </a:r>
            <a:endParaRPr lang="en-US" dirty="0"/>
          </a:p>
          <a:p>
            <a:pPr>
              <a:buFont typeface="Arial" panose="020B0604020202020204" pitchFamily="34" charset="0"/>
              <a:buChar char="•"/>
            </a:pPr>
            <a:r>
              <a:rPr lang="en-US" b="1" dirty="0"/>
              <a:t>Sign Locations:</a:t>
            </a:r>
            <a:br>
              <a:rPr lang="en-US" dirty="0"/>
            </a:br>
            <a:r>
              <a:rPr lang="en-US" dirty="0"/>
              <a:t>Install three prominent signs, one at each entrance to the community, to mark our boundaries and make it clear to residents and visitors that they are entering Paradise Gardens.</a:t>
            </a:r>
          </a:p>
          <a:p>
            <a:pPr>
              <a:buFont typeface="Arial" panose="020B0604020202020204" pitchFamily="34" charset="0"/>
              <a:buChar char="•"/>
            </a:pPr>
            <a:r>
              <a:rPr lang="en-US" b="1" dirty="0"/>
              <a:t>Sign Design Goals:</a:t>
            </a:r>
            <a:endParaRPr lang="en-US" dirty="0"/>
          </a:p>
          <a:p>
            <a:pPr marL="742950" lvl="1" indent="-285750">
              <a:buFont typeface="Arial" panose="020B0604020202020204" pitchFamily="34" charset="0"/>
              <a:buChar char="•"/>
            </a:pPr>
            <a:r>
              <a:rPr lang="en-US" dirty="0"/>
              <a:t>Reflect the unique character and welcoming nature of our community.</a:t>
            </a:r>
          </a:p>
          <a:p>
            <a:pPr marL="742950" lvl="1" indent="-285750">
              <a:buFont typeface="Arial" panose="020B0604020202020204" pitchFamily="34" charset="0"/>
              <a:buChar char="•"/>
            </a:pPr>
            <a:r>
              <a:rPr lang="en-US" dirty="0"/>
              <a:t>Use durable, weather-resistant materials to ensure longevity.</a:t>
            </a:r>
          </a:p>
          <a:p>
            <a:pPr marL="742950" lvl="1" indent="-285750">
              <a:buFont typeface="Arial" panose="020B0604020202020204" pitchFamily="34" charset="0"/>
              <a:buChar char="•"/>
            </a:pPr>
            <a:r>
              <a:rPr lang="en-US" dirty="0"/>
              <a:t>Incorporate elements that align with our landscaping and color themes for a cohesive look.</a:t>
            </a:r>
          </a:p>
          <a:p>
            <a:pPr>
              <a:buFont typeface="Arial" panose="020B0604020202020204" pitchFamily="34" charset="0"/>
              <a:buChar char="•"/>
            </a:pPr>
            <a:r>
              <a:rPr lang="en-US" b="1" dirty="0"/>
              <a:t>Benefits:</a:t>
            </a:r>
            <a:endParaRPr lang="en-US" dirty="0"/>
          </a:p>
          <a:p>
            <a:pPr marL="742950" lvl="1" indent="-285750">
              <a:buFont typeface="Arial" panose="020B0604020202020204" pitchFamily="34" charset="0"/>
              <a:buChar char="•"/>
            </a:pPr>
            <a:r>
              <a:rPr lang="en-US" dirty="0"/>
              <a:t>Establishes a clear identity for Paradise Gardens.</a:t>
            </a:r>
          </a:p>
          <a:p>
            <a:pPr marL="742950" lvl="1" indent="-285750">
              <a:buFont typeface="Arial" panose="020B0604020202020204" pitchFamily="34" charset="0"/>
              <a:buChar char="•"/>
            </a:pPr>
            <a:r>
              <a:rPr lang="en-US" dirty="0"/>
              <a:t>Enhances curb appeal and community pride.</a:t>
            </a:r>
          </a:p>
          <a:p>
            <a:pPr marL="742950" lvl="1" indent="-285750">
              <a:buFont typeface="Arial" panose="020B0604020202020204" pitchFamily="34" charset="0"/>
              <a:buChar char="•"/>
            </a:pPr>
            <a:r>
              <a:rPr lang="en-US" dirty="0"/>
              <a:t>Creates a more welcoming environment for residents and guests.</a:t>
            </a:r>
          </a:p>
          <a:p>
            <a:r>
              <a:rPr lang="en-US" b="1" dirty="0"/>
              <a:t>Community Feedback:</a:t>
            </a:r>
            <a:br>
              <a:rPr lang="en-US" dirty="0"/>
            </a:br>
            <a:r>
              <a:rPr lang="en-US" dirty="0"/>
              <a:t>We encourage residents to share ideas or preferences for the sign design, colors, and materials. Your input will help us create signs that truly represent our community.</a:t>
            </a:r>
          </a:p>
          <a:p>
            <a:endParaRPr lang="en-US" dirty="0"/>
          </a:p>
        </p:txBody>
      </p:sp>
    </p:spTree>
    <p:extLst>
      <p:ext uri="{BB962C8B-B14F-4D97-AF65-F5344CB8AC3E}">
        <p14:creationId xmlns:p14="http://schemas.microsoft.com/office/powerpoint/2010/main" val="1552683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565F6-A79D-2B76-9C78-B891E3BD3D3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E160B79-FED7-B85A-AE35-A900914A9757}"/>
              </a:ext>
            </a:extLst>
          </p:cNvPr>
          <p:cNvSpPr>
            <a:spLocks noGrp="1"/>
          </p:cNvSpPr>
          <p:nvPr>
            <p:ph type="title"/>
          </p:nvPr>
        </p:nvSpPr>
        <p:spPr/>
        <p:txBody>
          <a:bodyPr>
            <a:normAutofit/>
          </a:bodyPr>
          <a:lstStyle/>
          <a:p>
            <a:pPr algn="ctr"/>
            <a:r>
              <a:rPr lang="en-US" b="1" dirty="0"/>
              <a:t>Sample Theoretical Community Sign Design</a:t>
            </a:r>
            <a:endParaRPr lang="en-US" dirty="0"/>
          </a:p>
        </p:txBody>
      </p:sp>
      <p:sp>
        <p:nvSpPr>
          <p:cNvPr id="12" name="Content Placeholder 11">
            <a:extLst>
              <a:ext uri="{FF2B5EF4-FFF2-40B4-BE49-F238E27FC236}">
                <a16:creationId xmlns:a16="http://schemas.microsoft.com/office/drawing/2014/main" id="{87D2B7C0-AF0E-CF39-5BE5-B0036A24C72F}"/>
              </a:ext>
            </a:extLst>
          </p:cNvPr>
          <p:cNvSpPr>
            <a:spLocks noGrp="1"/>
          </p:cNvSpPr>
          <p:nvPr>
            <p:ph sz="half" idx="2"/>
          </p:nvPr>
        </p:nvSpPr>
        <p:spPr/>
        <p:txBody>
          <a:bodyPr>
            <a:normAutofit fontScale="70000" lnSpcReduction="20000"/>
          </a:bodyPr>
          <a:lstStyle/>
          <a:p>
            <a:r>
              <a:rPr lang="en-US" b="1" dirty="0"/>
              <a:t>Text on Sign:</a:t>
            </a:r>
            <a:br>
              <a:rPr lang="en-US" dirty="0"/>
            </a:br>
            <a:r>
              <a:rPr lang="en-US" dirty="0"/>
              <a:t>"Welcome to Paradise Gardens at Naranja"</a:t>
            </a:r>
            <a:br>
              <a:rPr lang="en-US" dirty="0"/>
            </a:br>
            <a:r>
              <a:rPr lang="en-US" b="1" dirty="0"/>
              <a:t>Subtitle:</a:t>
            </a:r>
            <a:br>
              <a:rPr lang="en-US" dirty="0"/>
            </a:br>
            <a:r>
              <a:rPr lang="en-US" dirty="0"/>
              <a:t>"A Community for All Seasons"</a:t>
            </a:r>
          </a:p>
          <a:p>
            <a:r>
              <a:rPr lang="en-US" b="1" dirty="0"/>
              <a:t>Design Elements:</a:t>
            </a:r>
            <a:endParaRPr lang="en-US" dirty="0"/>
          </a:p>
          <a:p>
            <a:pPr>
              <a:buFont typeface="Arial" panose="020B0604020202020204" pitchFamily="34" charset="0"/>
              <a:buChar char="•"/>
            </a:pPr>
            <a:r>
              <a:rPr lang="en-US" b="1" dirty="0"/>
              <a:t>Color Scheme:</a:t>
            </a:r>
            <a:r>
              <a:rPr lang="en-US" dirty="0"/>
              <a:t> Earth tones with accents of deep green and warm beige to match the natural landscape.</a:t>
            </a:r>
          </a:p>
          <a:p>
            <a:pPr>
              <a:buFont typeface="Arial" panose="020B0604020202020204" pitchFamily="34" charset="0"/>
              <a:buChar char="•"/>
            </a:pPr>
            <a:r>
              <a:rPr lang="en-US" b="1" dirty="0"/>
              <a:t>Materials:</a:t>
            </a:r>
            <a:r>
              <a:rPr lang="en-US" dirty="0"/>
              <a:t> Brushed metal or wood composite with a weather-resistant finish.</a:t>
            </a:r>
          </a:p>
          <a:p>
            <a:pPr>
              <a:buFont typeface="Arial" panose="020B0604020202020204" pitchFamily="34" charset="0"/>
              <a:buChar char="•"/>
            </a:pPr>
            <a:r>
              <a:rPr lang="en-US" b="1" dirty="0"/>
              <a:t>Additional Elements:</a:t>
            </a:r>
            <a:endParaRPr lang="en-US" dirty="0"/>
          </a:p>
          <a:p>
            <a:pPr marL="742950" lvl="1" indent="-285750">
              <a:buFont typeface="Arial" panose="020B0604020202020204" pitchFamily="34" charset="0"/>
              <a:buChar char="•"/>
            </a:pPr>
            <a:r>
              <a:rPr lang="en-US" dirty="0"/>
              <a:t>A stylized palm tree or floral motif to reflect the Florida setting.</a:t>
            </a:r>
          </a:p>
          <a:p>
            <a:pPr marL="742950" lvl="1" indent="-285750">
              <a:buFont typeface="Arial" panose="020B0604020202020204" pitchFamily="34" charset="0"/>
              <a:buChar char="•"/>
            </a:pPr>
            <a:r>
              <a:rPr lang="en-US" dirty="0"/>
              <a:t>A small solar-powered light fixture at the top to softly illuminate the sign at night.</a:t>
            </a:r>
          </a:p>
          <a:p>
            <a:pPr marL="742950" lvl="1" indent="-285750">
              <a:buFont typeface="Arial" panose="020B0604020202020204" pitchFamily="34" charset="0"/>
              <a:buChar char="•"/>
            </a:pPr>
            <a:r>
              <a:rPr lang="en-US" dirty="0"/>
              <a:t>A stone or brick base for added stability and a classic aesthetic.</a:t>
            </a:r>
          </a:p>
          <a:p>
            <a:endParaRPr lang="en-US" dirty="0"/>
          </a:p>
        </p:txBody>
      </p:sp>
      <p:pic>
        <p:nvPicPr>
          <p:cNvPr id="4" name="Picture 3" descr="A logo of palm trees and the moon&#10;&#10;Description automatically generated">
            <a:extLst>
              <a:ext uri="{FF2B5EF4-FFF2-40B4-BE49-F238E27FC236}">
                <a16:creationId xmlns:a16="http://schemas.microsoft.com/office/drawing/2014/main" id="{DDFD4FF1-128F-3963-0786-57E07A86563F}"/>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E9C05744-F542-8787-AFB7-D69BCD2D5760}"/>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5F7553FD-75E0-77DE-FCF6-806E3FB7D30B}"/>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6E660730-9037-209D-E6E5-25BC2CDCE297}"/>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9">
            <a:extLst>
              <a:ext uri="{FF2B5EF4-FFF2-40B4-BE49-F238E27FC236}">
                <a16:creationId xmlns:a16="http://schemas.microsoft.com/office/drawing/2014/main" id="{941866BD-2413-17E6-D401-CF1F62FC7890}"/>
              </a:ext>
            </a:extLst>
          </p:cNvPr>
          <p:cNvSpPr>
            <a:spLocks noChangeArrowheads="1"/>
          </p:cNvSpPr>
          <p:nvPr/>
        </p:nvSpPr>
        <p:spPr bwMode="auto">
          <a:xfrm>
            <a:off x="1" y="-438806"/>
            <a:ext cx="55191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154" name="Picture 10" descr="A welcoming community entrance sign that reads 'Welcome to Paradise Gardens at Naranja' with a subtitle 'A Community for All Seasons.' The sign has a color scheme of earth tones with deep green and warm beige accents to blend with the natural landscape. It is made from brushed metal or wood composite with a weather-resistant finish. Design elements include a stylized palm tree or floral motif to reflect a tropical, Florida setting. The sign is mounted on a stone or brick base for stability, and there is a small solar-powered light fixture at the top, softly illuminating the sign. The setting is at the entrance of a neighborhood with a lush landscape in the background. The image should look realistic and inviting, without any additional text like 'Community Naranja.'">
            <a:extLst>
              <a:ext uri="{FF2B5EF4-FFF2-40B4-BE49-F238E27FC236}">
                <a16:creationId xmlns:a16="http://schemas.microsoft.com/office/drawing/2014/main" id="{C004495D-668F-9D09-3036-312E44219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843" y="1810351"/>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1">
            <a:extLst>
              <a:ext uri="{FF2B5EF4-FFF2-40B4-BE49-F238E27FC236}">
                <a16:creationId xmlns:a16="http://schemas.microsoft.com/office/drawing/2014/main" id="{E059691D-2F26-1B61-347E-D72D99DE23EE}"/>
              </a:ext>
            </a:extLst>
          </p:cNvPr>
          <p:cNvSpPr>
            <a:spLocks noChangeArrowheads="1"/>
          </p:cNvSpPr>
          <p:nvPr/>
        </p:nvSpPr>
        <p:spPr bwMode="auto">
          <a:xfrm>
            <a:off x="13425488" y="147368"/>
            <a:ext cx="3788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0879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A6C76-B195-C3BA-0DD0-1F62E7450B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E4C94-F638-3014-9D3A-9B1B59B69BA5}"/>
              </a:ext>
            </a:extLst>
          </p:cNvPr>
          <p:cNvSpPr>
            <a:spLocks noGrp="1"/>
          </p:cNvSpPr>
          <p:nvPr>
            <p:ph type="title"/>
          </p:nvPr>
        </p:nvSpPr>
        <p:spPr/>
        <p:txBody>
          <a:bodyPr>
            <a:normAutofit/>
          </a:bodyPr>
          <a:lstStyle/>
          <a:p>
            <a:r>
              <a:rPr lang="en-US" b="1" dirty="0"/>
              <a:t>Fall Festival – December Neighborhood Celebration</a:t>
            </a:r>
            <a:endParaRPr lang="en-US" dirty="0"/>
          </a:p>
        </p:txBody>
      </p:sp>
      <p:sp>
        <p:nvSpPr>
          <p:cNvPr id="3" name="Content Placeholder 2">
            <a:extLst>
              <a:ext uri="{FF2B5EF4-FFF2-40B4-BE49-F238E27FC236}">
                <a16:creationId xmlns:a16="http://schemas.microsoft.com/office/drawing/2014/main" id="{C38BD0F7-2EA5-AC79-8B3C-6C8D36112986}"/>
              </a:ext>
            </a:extLst>
          </p:cNvPr>
          <p:cNvSpPr>
            <a:spLocks noGrp="1"/>
          </p:cNvSpPr>
          <p:nvPr>
            <p:ph idx="1"/>
          </p:nvPr>
        </p:nvSpPr>
        <p:spPr>
          <a:xfrm>
            <a:off x="838200" y="1825624"/>
            <a:ext cx="10515600" cy="5153909"/>
          </a:xfrm>
        </p:spPr>
        <p:txBody>
          <a:bodyPr>
            <a:normAutofit fontScale="62500" lnSpcReduction="20000"/>
          </a:bodyPr>
          <a:lstStyle/>
          <a:p>
            <a:r>
              <a:rPr lang="en-US" b="1" dirty="0"/>
              <a:t>Introduction:</a:t>
            </a:r>
            <a:br>
              <a:rPr lang="en-US" dirty="0"/>
            </a:br>
            <a:r>
              <a:rPr lang="en-US" dirty="0"/>
              <a:t>To bring our community together in the spirit of the holiday season, we’re planning a </a:t>
            </a:r>
            <a:r>
              <a:rPr lang="en-US" b="1" dirty="0"/>
              <a:t>Fall Festival</a:t>
            </a:r>
            <a:r>
              <a:rPr lang="en-US" dirty="0"/>
              <a:t> in December! This neighborhood block party, or "verbena," will be a fun-filled event where residents of all ages can come together, enjoy great food, dance, and celebrate as a community.</a:t>
            </a:r>
          </a:p>
          <a:p>
            <a:r>
              <a:rPr lang="en-US" sz="4800" b="1" dirty="0"/>
              <a:t>Event Highlights:</a:t>
            </a:r>
            <a:endParaRPr lang="en-US" sz="4800" dirty="0"/>
          </a:p>
          <a:p>
            <a:pPr>
              <a:buFont typeface="Arial" panose="020B0604020202020204" pitchFamily="34" charset="0"/>
              <a:buChar char="•"/>
            </a:pPr>
            <a:r>
              <a:rPr lang="en-US" b="1" dirty="0"/>
              <a:t>Food Trucks &amp; Local Vendors</a:t>
            </a:r>
            <a:br>
              <a:rPr lang="en-US" dirty="0"/>
            </a:br>
            <a:r>
              <a:rPr lang="en-US" dirty="0"/>
              <a:t>A variety of food trucks and local vendors will be on-site, offering delicious food and treats for everyone to enjoy. A great chance to support local businesses while indulging in a diverse selection of food!</a:t>
            </a:r>
          </a:p>
          <a:p>
            <a:pPr>
              <a:buFont typeface="Arial" panose="020B0604020202020204" pitchFamily="34" charset="0"/>
              <a:buChar char="•"/>
            </a:pPr>
            <a:r>
              <a:rPr lang="en-US" b="1" dirty="0"/>
              <a:t>Bounce Houses &amp; Kid-Friendly Activities</a:t>
            </a:r>
            <a:br>
              <a:rPr lang="en-US" dirty="0"/>
            </a:br>
            <a:r>
              <a:rPr lang="en-US" dirty="0"/>
              <a:t>Bounce houses and play areas will be set up for children, making it a family-friendly event where kids can play and have a blast in a safe environment.</a:t>
            </a:r>
          </a:p>
          <a:p>
            <a:pPr>
              <a:buFont typeface="Arial" panose="020B0604020202020204" pitchFamily="34" charset="0"/>
              <a:buChar char="•"/>
            </a:pPr>
            <a:r>
              <a:rPr lang="en-US" b="1" dirty="0"/>
              <a:t>Live Music &amp; Dancing</a:t>
            </a:r>
            <a:br>
              <a:rPr lang="en-US" dirty="0"/>
            </a:br>
            <a:r>
              <a:rPr lang="en-US" dirty="0"/>
              <a:t>We’ll have live music to get everyone in the festive spirit! Residents can dance, relax, or simply enjoy the entertainment.</a:t>
            </a:r>
          </a:p>
          <a:p>
            <a:pPr>
              <a:buFont typeface="Arial" panose="020B0604020202020204" pitchFamily="34" charset="0"/>
              <a:buChar char="•"/>
            </a:pPr>
            <a:r>
              <a:rPr lang="en-US" b="1" dirty="0"/>
              <a:t>Holiday-Themed Decorations &amp; Photo Ops</a:t>
            </a:r>
            <a:br>
              <a:rPr lang="en-US" dirty="0"/>
            </a:br>
            <a:r>
              <a:rPr lang="en-US" dirty="0"/>
              <a:t>Decorated areas for festive photos to capture memories with friends, family, and neighbors.</a:t>
            </a:r>
          </a:p>
          <a:p>
            <a:pPr>
              <a:buFont typeface="Arial" panose="020B0604020202020204" pitchFamily="34" charset="0"/>
              <a:buChar char="•"/>
            </a:pPr>
            <a:r>
              <a:rPr lang="en-US" b="1" dirty="0"/>
              <a:t>Community Bonding Activities</a:t>
            </a:r>
            <a:br>
              <a:rPr lang="en-US" dirty="0"/>
            </a:br>
            <a:r>
              <a:rPr lang="en-US" dirty="0"/>
              <a:t>Fun games, contests, and activities designed to bring neighbors together, encourage interaction, and build a stronger sense of community.</a:t>
            </a:r>
          </a:p>
        </p:txBody>
      </p:sp>
      <p:pic>
        <p:nvPicPr>
          <p:cNvPr id="4" name="Picture 3" descr="A logo of palm trees and the moon&#10;&#10;Description automatically generated">
            <a:extLst>
              <a:ext uri="{FF2B5EF4-FFF2-40B4-BE49-F238E27FC236}">
                <a16:creationId xmlns:a16="http://schemas.microsoft.com/office/drawing/2014/main" id="{0B145474-110D-0897-4380-14A5B2DB42AC}"/>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181B914D-C296-9C07-5708-89F2526153F1}"/>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BE7EB909-DE88-FDC9-5483-143A4BC46392}"/>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226CE332-6BEC-7D39-BCE3-166CD5FCDA01}"/>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33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2A65E-E0BE-2C7D-5B1B-67541B745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50ECE-9956-69BE-E558-4B507BF26D81}"/>
              </a:ext>
            </a:extLst>
          </p:cNvPr>
          <p:cNvSpPr>
            <a:spLocks noGrp="1"/>
          </p:cNvSpPr>
          <p:nvPr>
            <p:ph type="title"/>
          </p:nvPr>
        </p:nvSpPr>
        <p:spPr/>
        <p:txBody>
          <a:bodyPr>
            <a:normAutofit/>
          </a:bodyPr>
          <a:lstStyle/>
          <a:p>
            <a:r>
              <a:rPr lang="en-US" b="1" dirty="0"/>
              <a:t>Fall Festival – December Neighborhood Celebration</a:t>
            </a:r>
            <a:endParaRPr lang="en-US" dirty="0"/>
          </a:p>
        </p:txBody>
      </p:sp>
      <p:sp>
        <p:nvSpPr>
          <p:cNvPr id="3" name="Content Placeholder 2">
            <a:extLst>
              <a:ext uri="{FF2B5EF4-FFF2-40B4-BE49-F238E27FC236}">
                <a16:creationId xmlns:a16="http://schemas.microsoft.com/office/drawing/2014/main" id="{42832C9A-6C74-57EF-4D01-CCAD71EC1DBE}"/>
              </a:ext>
            </a:extLst>
          </p:cNvPr>
          <p:cNvSpPr>
            <a:spLocks noGrp="1"/>
          </p:cNvSpPr>
          <p:nvPr>
            <p:ph idx="1"/>
          </p:nvPr>
        </p:nvSpPr>
        <p:spPr/>
        <p:txBody>
          <a:bodyPr>
            <a:normAutofit fontScale="70000" lnSpcReduction="20000"/>
          </a:bodyPr>
          <a:lstStyle/>
          <a:p>
            <a:r>
              <a:rPr lang="en-US" b="1" dirty="0"/>
              <a:t>Event Goals:</a:t>
            </a:r>
            <a:endParaRPr lang="en-US" dirty="0"/>
          </a:p>
          <a:p>
            <a:pPr>
              <a:buFont typeface="Arial" panose="020B0604020202020204" pitchFamily="34" charset="0"/>
              <a:buChar char="•"/>
            </a:pPr>
            <a:r>
              <a:rPr lang="en-US" dirty="0"/>
              <a:t>Strengthen the bonds among community members.</a:t>
            </a:r>
          </a:p>
          <a:p>
            <a:pPr>
              <a:buFont typeface="Arial" panose="020B0604020202020204" pitchFamily="34" charset="0"/>
              <a:buChar char="•"/>
            </a:pPr>
            <a:r>
              <a:rPr lang="en-US" dirty="0"/>
              <a:t>Create a welcoming, festive atmosphere that everyone can enjoy.</a:t>
            </a:r>
          </a:p>
          <a:p>
            <a:pPr>
              <a:buFont typeface="Arial" panose="020B0604020202020204" pitchFamily="34" charset="0"/>
              <a:buChar char="•"/>
            </a:pPr>
            <a:r>
              <a:rPr lang="en-US" dirty="0"/>
              <a:t>Offer a chance for residents to relax, have fun, and celebrate the holiday season together.</a:t>
            </a:r>
          </a:p>
          <a:p>
            <a:r>
              <a:rPr lang="en-US" b="1" dirty="0"/>
              <a:t>Next Steps:</a:t>
            </a:r>
            <a:endParaRPr lang="en-US" dirty="0"/>
          </a:p>
          <a:p>
            <a:pPr>
              <a:buFont typeface="Arial" panose="020B0604020202020204" pitchFamily="34" charset="0"/>
              <a:buChar char="•"/>
            </a:pPr>
            <a:r>
              <a:rPr lang="en-US" dirty="0"/>
              <a:t>Finalize event details and share a schedule with residents.</a:t>
            </a:r>
          </a:p>
          <a:p>
            <a:pPr>
              <a:buFont typeface="Arial" panose="020B0604020202020204" pitchFamily="34" charset="0"/>
              <a:buChar char="•"/>
            </a:pPr>
            <a:r>
              <a:rPr lang="en-US" dirty="0"/>
              <a:t>Coordinate with food vendors, entertainment, and set up in the park.</a:t>
            </a:r>
          </a:p>
          <a:p>
            <a:pPr>
              <a:buFont typeface="Arial" panose="020B0604020202020204" pitchFamily="34" charset="0"/>
              <a:buChar char="•"/>
            </a:pPr>
            <a:r>
              <a:rPr lang="en-US" dirty="0"/>
              <a:t>Collect volunteers interested in helping with event setup, decorations, and activities.</a:t>
            </a:r>
          </a:p>
          <a:p>
            <a:r>
              <a:rPr lang="en-US" b="1" dirty="0"/>
              <a:t>Get Involved!</a:t>
            </a:r>
            <a:br>
              <a:rPr lang="en-US" dirty="0"/>
            </a:br>
            <a:r>
              <a:rPr lang="en-US" dirty="0"/>
              <a:t>Residents who would like to help with the planning or volunteer during the event are encouraged to reach out. Together, we can make this event a memorable celebration for our entire community! (More on this in the </a:t>
            </a:r>
            <a:r>
              <a:rPr lang="en-US" dirty="0" err="1"/>
              <a:t>subcomittees</a:t>
            </a:r>
            <a:r>
              <a:rPr lang="en-US" dirty="0"/>
              <a:t>!)</a:t>
            </a:r>
          </a:p>
        </p:txBody>
      </p:sp>
      <p:pic>
        <p:nvPicPr>
          <p:cNvPr id="4" name="Picture 3" descr="A logo of palm trees and the moon&#10;&#10;Description automatically generated">
            <a:extLst>
              <a:ext uri="{FF2B5EF4-FFF2-40B4-BE49-F238E27FC236}">
                <a16:creationId xmlns:a16="http://schemas.microsoft.com/office/drawing/2014/main" id="{214471D7-17AC-2D44-2E40-C8CC53F335F9}"/>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1EE8F276-AE26-6F6F-74D5-663BA0B920CC}"/>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F948C55-E419-CC40-DB72-5C2B8DD2111B}"/>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3DC88B75-FF0F-3C13-C3F5-4F87A9E63A95}"/>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048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B0B74-5D0D-4EEC-99AD-9D9FF1A07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6B856-3A28-E4FD-2889-B20074EFCC17}"/>
              </a:ext>
            </a:extLst>
          </p:cNvPr>
          <p:cNvSpPr>
            <a:spLocks noGrp="1"/>
          </p:cNvSpPr>
          <p:nvPr>
            <p:ph type="title"/>
          </p:nvPr>
        </p:nvSpPr>
        <p:spPr/>
        <p:txBody>
          <a:bodyPr/>
          <a:lstStyle/>
          <a:p>
            <a:r>
              <a:rPr lang="en-US" b="1" dirty="0"/>
              <a:t>Cleanliness &amp; Tidiness in Our Community</a:t>
            </a:r>
            <a:endParaRPr lang="en-US" dirty="0"/>
          </a:p>
        </p:txBody>
      </p:sp>
      <p:sp>
        <p:nvSpPr>
          <p:cNvPr id="3" name="Content Placeholder 2">
            <a:extLst>
              <a:ext uri="{FF2B5EF4-FFF2-40B4-BE49-F238E27FC236}">
                <a16:creationId xmlns:a16="http://schemas.microsoft.com/office/drawing/2014/main" id="{A0EC7A05-4EE8-FBA8-AF70-EAEDF608838E}"/>
              </a:ext>
            </a:extLst>
          </p:cNvPr>
          <p:cNvSpPr>
            <a:spLocks noGrp="1"/>
          </p:cNvSpPr>
          <p:nvPr>
            <p:ph idx="1"/>
          </p:nvPr>
        </p:nvSpPr>
        <p:spPr>
          <a:xfrm>
            <a:off x="838200" y="1331089"/>
            <a:ext cx="10910104" cy="5526912"/>
          </a:xfrm>
        </p:spPr>
        <p:txBody>
          <a:bodyPr>
            <a:normAutofit fontScale="55000" lnSpcReduction="20000"/>
          </a:bodyPr>
          <a:lstStyle/>
          <a:p>
            <a:r>
              <a:rPr lang="en-US" b="1" dirty="0"/>
              <a:t>Introduction:</a:t>
            </a:r>
            <a:br>
              <a:rPr lang="en-US" dirty="0"/>
            </a:br>
            <a:r>
              <a:rPr lang="en-US" dirty="0"/>
              <a:t>Maintaining a clean and tidy environment is essential for keeping our community enjoyable and welcoming for everyone. By taking pride in our community and being responsible neighbors, we can ensure Paradise Gardens remains a pristine and safe place to live.</a:t>
            </a:r>
          </a:p>
          <a:p>
            <a:r>
              <a:rPr lang="en-US" b="1" dirty="0"/>
              <a:t>Guidelines for Cleanliness:</a:t>
            </a:r>
            <a:endParaRPr lang="en-US" dirty="0"/>
          </a:p>
          <a:p>
            <a:pPr>
              <a:buFont typeface="Arial" panose="020B0604020202020204" pitchFamily="34" charset="0"/>
              <a:buChar char="•"/>
            </a:pPr>
            <a:r>
              <a:rPr lang="en-US" b="1" dirty="0"/>
              <a:t>Clean Up After Yourself:</a:t>
            </a:r>
            <a:br>
              <a:rPr lang="en-US" dirty="0"/>
            </a:br>
            <a:r>
              <a:rPr lang="en-US" dirty="0"/>
              <a:t>Whether using shared spaces, parking areas, or the community park, please remember to pick up any trash or belongings.</a:t>
            </a:r>
          </a:p>
          <a:p>
            <a:pPr>
              <a:buFont typeface="Arial" panose="020B0604020202020204" pitchFamily="34" charset="0"/>
              <a:buChar char="•"/>
            </a:pPr>
            <a:r>
              <a:rPr lang="en-US" b="1" dirty="0"/>
              <a:t>Supervise Children:</a:t>
            </a:r>
            <a:br>
              <a:rPr lang="en-US" dirty="0"/>
            </a:br>
            <a:r>
              <a:rPr lang="en-US" dirty="0"/>
              <a:t>Ensure children are playing safely and responsibly in community areas, helping to maintain a peaceful and orderly environment.</a:t>
            </a:r>
          </a:p>
          <a:p>
            <a:pPr>
              <a:buFont typeface="Arial" panose="020B0604020202020204" pitchFamily="34" charset="0"/>
              <a:buChar char="•"/>
            </a:pPr>
            <a:r>
              <a:rPr lang="en-US" b="1" dirty="0"/>
              <a:t>Dispose of Large Waste Properly:</a:t>
            </a:r>
            <a:endParaRPr lang="en-US" dirty="0"/>
          </a:p>
          <a:p>
            <a:pPr marL="742950" lvl="1" indent="-285750">
              <a:buFont typeface="Arial" panose="020B0604020202020204" pitchFamily="34" charset="0"/>
              <a:buChar char="•"/>
            </a:pPr>
            <a:r>
              <a:rPr lang="en-US" dirty="0"/>
              <a:t>We can designate a day each week for large waste removal, which can be scheduled through an appropriate subcommittee.</a:t>
            </a:r>
          </a:p>
          <a:p>
            <a:pPr marL="742950" lvl="1" indent="-285750">
              <a:buFont typeface="Arial" panose="020B0604020202020204" pitchFamily="34" charset="0"/>
              <a:buChar char="•"/>
            </a:pPr>
            <a:r>
              <a:rPr lang="en-US" dirty="0"/>
              <a:t>Alternatively, residents can arrange for large item disposal directly through Miami-Dade County at 311.</a:t>
            </a:r>
          </a:p>
          <a:p>
            <a:pPr>
              <a:buFont typeface="Arial" panose="020B0604020202020204" pitchFamily="34" charset="0"/>
              <a:buChar char="•"/>
            </a:pPr>
            <a:r>
              <a:rPr lang="en-US" b="1" dirty="0"/>
              <a:t>Pet Clean-Up:</a:t>
            </a:r>
            <a:endParaRPr lang="en-US" dirty="0"/>
          </a:p>
          <a:p>
            <a:pPr marL="742950" lvl="1" indent="-285750">
              <a:buFont typeface="Arial" panose="020B0604020202020204" pitchFamily="34" charset="0"/>
              <a:buChar char="•"/>
            </a:pPr>
            <a:r>
              <a:rPr lang="en-US" dirty="0"/>
              <a:t>Clean up after your pets in shared areas.</a:t>
            </a:r>
          </a:p>
          <a:p>
            <a:pPr marL="742950" lvl="1" indent="-285750">
              <a:buFont typeface="Arial" panose="020B0604020202020204" pitchFamily="34" charset="0"/>
              <a:buChar char="•"/>
            </a:pPr>
            <a:r>
              <a:rPr lang="en-US" dirty="0"/>
              <a:t>Utilize the pet waste stations provided throughout the community to help keep our spaces clean and enjoyable for all.</a:t>
            </a:r>
          </a:p>
          <a:p>
            <a:r>
              <a:rPr lang="en-US" b="1" dirty="0"/>
              <a:t>Take Pride in Our Community:</a:t>
            </a:r>
            <a:br>
              <a:rPr lang="en-US" dirty="0"/>
            </a:br>
            <a:r>
              <a:rPr lang="en-US" dirty="0"/>
              <a:t>By following these guidelines, we can all contribute to a well-maintained and beautiful neighborhood that reflects our shared pride and respect for each other.</a:t>
            </a:r>
          </a:p>
          <a:p>
            <a:r>
              <a:rPr lang="en-US" b="1" dirty="0"/>
              <a:t>Next Steps:</a:t>
            </a:r>
            <a:endParaRPr lang="en-US" dirty="0"/>
          </a:p>
          <a:p>
            <a:pPr>
              <a:buFont typeface="Arial" panose="020B0604020202020204" pitchFamily="34" charset="0"/>
              <a:buChar char="•"/>
            </a:pPr>
            <a:r>
              <a:rPr lang="en-US" dirty="0"/>
              <a:t>Form a subcommittee to coordinate cleanliness efforts and manage the schedule for large waste removal.</a:t>
            </a:r>
          </a:p>
          <a:p>
            <a:pPr>
              <a:buFont typeface="Arial" panose="020B0604020202020204" pitchFamily="34" charset="0"/>
              <a:buChar char="•"/>
            </a:pPr>
            <a:r>
              <a:rPr lang="en-US" dirty="0"/>
              <a:t>Encourage residents to participate in keeping our community spaces clean and orderly.</a:t>
            </a:r>
          </a:p>
        </p:txBody>
      </p:sp>
      <p:pic>
        <p:nvPicPr>
          <p:cNvPr id="4" name="Picture 3" descr="A logo of palm trees and the moon&#10;&#10;Description automatically generated">
            <a:extLst>
              <a:ext uri="{FF2B5EF4-FFF2-40B4-BE49-F238E27FC236}">
                <a16:creationId xmlns:a16="http://schemas.microsoft.com/office/drawing/2014/main" id="{652009B2-7301-C891-6FD5-99EDCE874BED}"/>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3421F897-CEAB-83A5-3ED5-88410E24957E}"/>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41078CBE-D284-B949-07EC-1D7F2A3E4CE2}"/>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F370A1D3-E3EA-73FE-E6F9-310D3D566CDA}"/>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470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607A9-2B58-088F-0F11-DC2E38817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ABFCD-8E95-4977-59D3-67C31A9D102F}"/>
              </a:ext>
            </a:extLst>
          </p:cNvPr>
          <p:cNvSpPr>
            <a:spLocks noGrp="1"/>
          </p:cNvSpPr>
          <p:nvPr>
            <p:ph type="title"/>
          </p:nvPr>
        </p:nvSpPr>
        <p:spPr/>
        <p:txBody>
          <a:bodyPr/>
          <a:lstStyle/>
          <a:p>
            <a:r>
              <a:rPr lang="en-US" b="1" dirty="0"/>
              <a:t>USPS/Mail Issues and Proposed Solution</a:t>
            </a:r>
            <a:endParaRPr lang="en-US" dirty="0"/>
          </a:p>
        </p:txBody>
      </p:sp>
      <p:sp>
        <p:nvSpPr>
          <p:cNvPr id="3" name="Content Placeholder 2">
            <a:extLst>
              <a:ext uri="{FF2B5EF4-FFF2-40B4-BE49-F238E27FC236}">
                <a16:creationId xmlns:a16="http://schemas.microsoft.com/office/drawing/2014/main" id="{0136D2EC-5CAF-EB1E-171D-5D0436A70293}"/>
              </a:ext>
            </a:extLst>
          </p:cNvPr>
          <p:cNvSpPr>
            <a:spLocks noGrp="1"/>
          </p:cNvSpPr>
          <p:nvPr>
            <p:ph idx="1"/>
          </p:nvPr>
        </p:nvSpPr>
        <p:spPr>
          <a:xfrm>
            <a:off x="838200" y="1444487"/>
            <a:ext cx="10515600" cy="5315128"/>
          </a:xfrm>
        </p:spPr>
        <p:txBody>
          <a:bodyPr>
            <a:normAutofit fontScale="55000" lnSpcReduction="20000"/>
          </a:bodyPr>
          <a:lstStyle/>
          <a:p>
            <a:r>
              <a:rPr lang="en-US" b="1" dirty="0"/>
              <a:t>Overview of the Issue:</a:t>
            </a:r>
            <a:br>
              <a:rPr lang="en-US" dirty="0"/>
            </a:br>
            <a:r>
              <a:rPr lang="en-US" dirty="0"/>
              <a:t>Our community has been experiencing ongoing issues with misdelivered mail, including mail being placed in incorrect mailboxes. Despite multiple conversations with USPS, the problem persists, affecting residents' ability to receive their mail accurately and on time.</a:t>
            </a:r>
          </a:p>
          <a:p>
            <a:r>
              <a:rPr lang="en-US" b="1" dirty="0"/>
              <a:t>Proposed Solution:</a:t>
            </a:r>
            <a:endParaRPr lang="en-US" dirty="0"/>
          </a:p>
          <a:p>
            <a:pPr>
              <a:buFont typeface="Arial" panose="020B0604020202020204" pitchFamily="34" charset="0"/>
              <a:buChar char="•"/>
            </a:pPr>
            <a:r>
              <a:rPr lang="en-US" b="1" dirty="0"/>
              <a:t>Community Mail Correction Box:</a:t>
            </a:r>
            <a:br>
              <a:rPr lang="en-US" dirty="0"/>
            </a:br>
            <a:r>
              <a:rPr lang="en-US" dirty="0"/>
              <a:t>We propose creating a designated box for mail that has been placed in the wrong mailbox. Residents who receive mail not intended for them can simply place it in this community box.</a:t>
            </a:r>
          </a:p>
          <a:p>
            <a:pPr>
              <a:buFont typeface="Arial" panose="020B0604020202020204" pitchFamily="34" charset="0"/>
              <a:buChar char="•"/>
            </a:pPr>
            <a:r>
              <a:rPr lang="en-US" b="1" dirty="0"/>
              <a:t>Weekly Redistribution by Subcommittee:</a:t>
            </a:r>
            <a:br>
              <a:rPr lang="en-US" dirty="0"/>
            </a:br>
            <a:r>
              <a:rPr lang="en-US" dirty="0"/>
              <a:t>A dedicated subcommittee can be responsible for checking this box once a week and redistributing the misdelivered mail to the correct addresses within the community.</a:t>
            </a:r>
          </a:p>
          <a:p>
            <a:r>
              <a:rPr lang="en-US" b="1" dirty="0"/>
              <a:t>Benefits of This Solution:</a:t>
            </a:r>
            <a:endParaRPr lang="en-US" dirty="0"/>
          </a:p>
          <a:p>
            <a:pPr>
              <a:buFont typeface="Arial" panose="020B0604020202020204" pitchFamily="34" charset="0"/>
              <a:buChar char="•"/>
            </a:pPr>
            <a:r>
              <a:rPr lang="en-US" dirty="0"/>
              <a:t>Provides a convenient way for residents to handle misdelivered mail.</a:t>
            </a:r>
          </a:p>
          <a:p>
            <a:pPr>
              <a:buFont typeface="Arial" panose="020B0604020202020204" pitchFamily="34" charset="0"/>
              <a:buChar char="•"/>
            </a:pPr>
            <a:r>
              <a:rPr lang="en-US" dirty="0"/>
              <a:t>Ensures that misdelivered items reach the correct recipients in a timely manner.</a:t>
            </a:r>
          </a:p>
          <a:p>
            <a:pPr>
              <a:buFont typeface="Arial" panose="020B0604020202020204" pitchFamily="34" charset="0"/>
              <a:buChar char="•"/>
            </a:pPr>
            <a:r>
              <a:rPr lang="en-US" dirty="0"/>
              <a:t>Reduces frustration caused by frequent mailing errors.</a:t>
            </a:r>
          </a:p>
          <a:p>
            <a:r>
              <a:rPr lang="en-US" b="1" dirty="0"/>
              <a:t>Next Steps:</a:t>
            </a:r>
            <a:endParaRPr lang="en-US" dirty="0"/>
          </a:p>
          <a:p>
            <a:pPr>
              <a:buFont typeface="Arial" panose="020B0604020202020204" pitchFamily="34" charset="0"/>
              <a:buChar char="•"/>
            </a:pPr>
            <a:r>
              <a:rPr lang="en-US" dirty="0"/>
              <a:t>Form a subcommittee to oversee the management of the mail correction box and the weekly redistribution process.</a:t>
            </a:r>
          </a:p>
          <a:p>
            <a:pPr>
              <a:buFont typeface="Arial" panose="020B0604020202020204" pitchFamily="34" charset="0"/>
              <a:buChar char="•"/>
            </a:pPr>
            <a:r>
              <a:rPr lang="en-US" dirty="0"/>
              <a:t>Communicate this solution to all residents and encourage participation.</a:t>
            </a:r>
          </a:p>
          <a:p>
            <a:r>
              <a:rPr lang="en-US" b="1" dirty="0"/>
              <a:t>Resident Cooperation:</a:t>
            </a:r>
            <a:br>
              <a:rPr lang="en-US" dirty="0"/>
            </a:br>
            <a:r>
              <a:rPr lang="en-US" dirty="0"/>
              <a:t>We ask all residents to participate by placing misdelivered mail in the designated box, helping us maintain an organized and functional solution for our mail issues.</a:t>
            </a:r>
          </a:p>
        </p:txBody>
      </p:sp>
      <p:pic>
        <p:nvPicPr>
          <p:cNvPr id="4" name="Picture 3" descr="A logo of palm trees and the moon&#10;&#10;Description automatically generated">
            <a:extLst>
              <a:ext uri="{FF2B5EF4-FFF2-40B4-BE49-F238E27FC236}">
                <a16:creationId xmlns:a16="http://schemas.microsoft.com/office/drawing/2014/main" id="{307AAD4A-5309-0757-6435-1DF149F60CE6}"/>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678D89F5-2E67-E644-88E4-638FFE15D58A}"/>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0D9AD471-9D20-A2F1-3726-4A34178EA5CE}"/>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C3DF9B52-85AB-576C-D4D9-AF93F73B1614}"/>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31370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02425-1334-422F-3AE6-CE7240A14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A304C1-E1BE-41CD-0930-46D67F6AB83A}"/>
              </a:ext>
            </a:extLst>
          </p:cNvPr>
          <p:cNvSpPr>
            <a:spLocks noGrp="1"/>
          </p:cNvSpPr>
          <p:nvPr>
            <p:ph type="title"/>
          </p:nvPr>
        </p:nvSpPr>
        <p:spPr>
          <a:xfrm>
            <a:off x="838200" y="214650"/>
            <a:ext cx="10515600" cy="1325563"/>
          </a:xfrm>
        </p:spPr>
        <p:txBody>
          <a:bodyPr/>
          <a:lstStyle/>
          <a:p>
            <a:r>
              <a:rPr lang="en-US" b="1" dirty="0"/>
              <a:t>Security and Safety in Our Community</a:t>
            </a:r>
            <a:endParaRPr lang="en-US" dirty="0"/>
          </a:p>
        </p:txBody>
      </p:sp>
      <p:sp>
        <p:nvSpPr>
          <p:cNvPr id="3" name="Content Placeholder 2">
            <a:extLst>
              <a:ext uri="{FF2B5EF4-FFF2-40B4-BE49-F238E27FC236}">
                <a16:creationId xmlns:a16="http://schemas.microsoft.com/office/drawing/2014/main" id="{9FF6DB30-71B0-3FBC-7F1B-9C3BD8B78751}"/>
              </a:ext>
            </a:extLst>
          </p:cNvPr>
          <p:cNvSpPr>
            <a:spLocks noGrp="1"/>
          </p:cNvSpPr>
          <p:nvPr>
            <p:ph idx="1"/>
          </p:nvPr>
        </p:nvSpPr>
        <p:spPr>
          <a:xfrm>
            <a:off x="838200" y="1247716"/>
            <a:ext cx="10515600" cy="5424022"/>
          </a:xfrm>
        </p:spPr>
        <p:txBody>
          <a:bodyPr>
            <a:normAutofit fontScale="62500" lnSpcReduction="20000"/>
          </a:bodyPr>
          <a:lstStyle/>
          <a:p>
            <a:r>
              <a:rPr lang="en-US" b="1" dirty="0"/>
              <a:t>Overview of the Concern:</a:t>
            </a:r>
            <a:br>
              <a:rPr lang="en-US" dirty="0"/>
            </a:br>
            <a:r>
              <a:rPr lang="en-US" dirty="0"/>
              <a:t>Safety and security are essential to maintaining a peaceful and comfortable environment in our community. To enhance our neighborhood’s security, we are considering options to ensure that all residents feel safe and secure in Paradise Gardens.</a:t>
            </a:r>
          </a:p>
          <a:p>
            <a:r>
              <a:rPr lang="en-US" b="1" dirty="0"/>
              <a:t>Proposed Solutions:</a:t>
            </a:r>
            <a:endParaRPr lang="en-US" dirty="0"/>
          </a:p>
          <a:p>
            <a:pPr>
              <a:buFont typeface="Arial" panose="020B0604020202020204" pitchFamily="34" charset="0"/>
              <a:buChar char="•"/>
            </a:pPr>
            <a:r>
              <a:rPr lang="en-US" b="1" dirty="0"/>
              <a:t>Neighborhood Watch Program:</a:t>
            </a:r>
            <a:endParaRPr lang="en-US" dirty="0"/>
          </a:p>
          <a:p>
            <a:pPr marL="742950" lvl="1" indent="-285750">
              <a:buFont typeface="Arial" panose="020B0604020202020204" pitchFamily="34" charset="0"/>
              <a:buChar char="•"/>
            </a:pPr>
            <a:r>
              <a:rPr lang="en-US" dirty="0"/>
              <a:t>This program would involve community volunteers to actively monitor and report any suspicious activity.</a:t>
            </a:r>
          </a:p>
          <a:p>
            <a:pPr marL="742950" lvl="1" indent="-285750">
              <a:buFont typeface="Arial" panose="020B0604020202020204" pitchFamily="34" charset="0"/>
              <a:buChar char="•"/>
            </a:pPr>
            <a:r>
              <a:rPr lang="en-US" dirty="0"/>
              <a:t>Volunteers would coordinate with each other and remain vigilant, promoting a safer environment.</a:t>
            </a:r>
          </a:p>
          <a:p>
            <a:pPr marL="742950" lvl="1" indent="-285750">
              <a:buFont typeface="Arial" panose="020B0604020202020204" pitchFamily="34" charset="0"/>
              <a:buChar char="•"/>
            </a:pPr>
            <a:r>
              <a:rPr lang="en-US" dirty="0"/>
              <a:t>Benefits: Cost-effective and promotes a strong sense of community.</a:t>
            </a:r>
          </a:p>
          <a:p>
            <a:pPr>
              <a:buFont typeface="Arial" panose="020B0604020202020204" pitchFamily="34" charset="0"/>
              <a:buChar char="•"/>
            </a:pPr>
            <a:r>
              <a:rPr lang="en-US" b="1" dirty="0"/>
              <a:t>Hiring a Security Company:</a:t>
            </a:r>
            <a:endParaRPr lang="en-US" dirty="0"/>
          </a:p>
          <a:p>
            <a:pPr marL="742950" lvl="1" indent="-285750">
              <a:buFont typeface="Arial" panose="020B0604020202020204" pitchFamily="34" charset="0"/>
              <a:buChar char="•"/>
            </a:pPr>
            <a:r>
              <a:rPr lang="en-US" dirty="0"/>
              <a:t>Employing a professional security company to patrol the community, either on foot or in vehicles.</a:t>
            </a:r>
          </a:p>
          <a:p>
            <a:pPr marL="742950" lvl="1" indent="-285750">
              <a:buFont typeface="Arial" panose="020B0604020202020204" pitchFamily="34" charset="0"/>
              <a:buChar char="•"/>
            </a:pPr>
            <a:r>
              <a:rPr lang="en-US" dirty="0"/>
              <a:t>Regular patrols by trained security personnel to deter potential threats and respond to incidents.</a:t>
            </a:r>
          </a:p>
          <a:p>
            <a:pPr marL="742950" lvl="1" indent="-285750">
              <a:buFont typeface="Arial" panose="020B0604020202020204" pitchFamily="34" charset="0"/>
              <a:buChar char="•"/>
            </a:pPr>
            <a:r>
              <a:rPr lang="en-US" dirty="0"/>
              <a:t>Benefits: Provides a reliable and professional security presence, offering peace of mind for all residents.</a:t>
            </a:r>
          </a:p>
          <a:p>
            <a:r>
              <a:rPr lang="en-US" b="1" dirty="0"/>
              <a:t>Next Steps:</a:t>
            </a:r>
            <a:endParaRPr lang="en-US" dirty="0"/>
          </a:p>
          <a:p>
            <a:pPr>
              <a:buFont typeface="Arial" panose="020B0604020202020204" pitchFamily="34" charset="0"/>
              <a:buChar char="•"/>
            </a:pPr>
            <a:r>
              <a:rPr lang="en-US" dirty="0"/>
              <a:t>Gather community feedback on the preferred approach: Neighborhood Watch or Security Company.</a:t>
            </a:r>
          </a:p>
          <a:p>
            <a:pPr>
              <a:buFont typeface="Arial" panose="020B0604020202020204" pitchFamily="34" charset="0"/>
              <a:buChar char="•"/>
            </a:pPr>
            <a:r>
              <a:rPr lang="en-US" dirty="0"/>
              <a:t>For the Neighborhood Watch, recruit volunteers interested in participating and organizing the program.</a:t>
            </a:r>
          </a:p>
          <a:p>
            <a:pPr>
              <a:buFont typeface="Arial" panose="020B0604020202020204" pitchFamily="34" charset="0"/>
              <a:buChar char="•"/>
            </a:pPr>
            <a:r>
              <a:rPr lang="en-US" dirty="0"/>
              <a:t>For the Security Company, obtain quotes and assess the feasibility of integrating professional patrols.</a:t>
            </a:r>
          </a:p>
          <a:p>
            <a:r>
              <a:rPr lang="en-US" b="1" dirty="0"/>
              <a:t>Community Involvement:</a:t>
            </a:r>
            <a:br>
              <a:rPr lang="en-US" dirty="0"/>
            </a:br>
            <a:r>
              <a:rPr lang="en-US" dirty="0"/>
              <a:t>We encourage residents to share their thoughts on these options and consider participating if a Neighborhood Watch program is chosen. Together, we can create a safer and more secure environment for everyone.</a:t>
            </a:r>
          </a:p>
        </p:txBody>
      </p:sp>
      <p:pic>
        <p:nvPicPr>
          <p:cNvPr id="4" name="Picture 3" descr="A logo of palm trees and the moon&#10;&#10;Description automatically generated">
            <a:extLst>
              <a:ext uri="{FF2B5EF4-FFF2-40B4-BE49-F238E27FC236}">
                <a16:creationId xmlns:a16="http://schemas.microsoft.com/office/drawing/2014/main" id="{48E3870F-0A57-BEB3-4EDA-8B752E4E1E17}"/>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A25D064E-B867-8552-53BF-65EBCBB88CA7}"/>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1369AE46-7C49-55B8-B43F-BDE741B0F1E8}"/>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CBB1993A-6659-5241-48B5-D66C89A41126}"/>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153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279CA-3F3F-3BC6-62E0-BB80F37BA9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E6071-FC7F-5509-B654-775EC1FC65F1}"/>
              </a:ext>
            </a:extLst>
          </p:cNvPr>
          <p:cNvSpPr>
            <a:spLocks noGrp="1"/>
          </p:cNvSpPr>
          <p:nvPr>
            <p:ph type="title"/>
          </p:nvPr>
        </p:nvSpPr>
        <p:spPr/>
        <p:txBody>
          <a:bodyPr/>
          <a:lstStyle/>
          <a:p>
            <a:r>
              <a:rPr lang="en-US" dirty="0"/>
              <a:t>Subcommittees</a:t>
            </a:r>
          </a:p>
        </p:txBody>
      </p:sp>
      <p:sp>
        <p:nvSpPr>
          <p:cNvPr id="3" name="Content Placeholder 2">
            <a:extLst>
              <a:ext uri="{FF2B5EF4-FFF2-40B4-BE49-F238E27FC236}">
                <a16:creationId xmlns:a16="http://schemas.microsoft.com/office/drawing/2014/main" id="{9568668F-F209-3918-C64D-517724B42015}"/>
              </a:ext>
            </a:extLst>
          </p:cNvPr>
          <p:cNvSpPr>
            <a:spLocks noGrp="1"/>
          </p:cNvSpPr>
          <p:nvPr>
            <p:ph idx="1"/>
          </p:nvPr>
        </p:nvSpPr>
        <p:spPr/>
        <p:txBody>
          <a:bodyPr>
            <a:normAutofit fontScale="62500" lnSpcReduction="20000"/>
          </a:bodyPr>
          <a:lstStyle/>
          <a:p>
            <a:r>
              <a:rPr lang="en-US" dirty="0"/>
              <a:t>Here is a list of potential subcommittees that could be beneficial for Paradise Gardens, each focused on specific community needs:</a:t>
            </a:r>
          </a:p>
          <a:p>
            <a:pPr>
              <a:buFont typeface="+mj-lt"/>
              <a:buAutoNum type="arabicPeriod"/>
            </a:pPr>
            <a:r>
              <a:rPr lang="en-US" b="1" dirty="0"/>
              <a:t>Parking &amp; Towing Subcommittee</a:t>
            </a:r>
            <a:endParaRPr lang="en-US" dirty="0"/>
          </a:p>
          <a:p>
            <a:pPr marL="742950" lvl="1" indent="-285750">
              <a:buFont typeface="+mj-lt"/>
              <a:buAutoNum type="arabicPeriod"/>
            </a:pPr>
            <a:r>
              <a:rPr lang="en-US" dirty="0"/>
              <a:t>Manages parking regulations, identifies parking solutions, and addresses resident concerns about towing.</a:t>
            </a:r>
          </a:p>
          <a:p>
            <a:pPr>
              <a:buFont typeface="+mj-lt"/>
              <a:buAutoNum type="arabicPeriod"/>
            </a:pPr>
            <a:r>
              <a:rPr lang="en-US" b="1" dirty="0"/>
              <a:t>Lighting Subcommittee</a:t>
            </a:r>
            <a:endParaRPr lang="en-US" dirty="0"/>
          </a:p>
          <a:p>
            <a:pPr marL="742950" lvl="1" indent="-285750">
              <a:buFont typeface="+mj-lt"/>
              <a:buAutoNum type="arabicPeriod"/>
            </a:pPr>
            <a:r>
              <a:rPr lang="en-US" dirty="0"/>
              <a:t>Oversees the maintenance and repair of streetlights and outdoor lighting, coordinates with service providers, and ensures adequate lighting in public areas for safety.</a:t>
            </a:r>
          </a:p>
          <a:p>
            <a:pPr>
              <a:buFont typeface="+mj-lt"/>
              <a:buAutoNum type="arabicPeriod"/>
            </a:pPr>
            <a:r>
              <a:rPr lang="en-US" b="1" dirty="0"/>
              <a:t>Gutter &amp; Maintenance Subcommittee</a:t>
            </a:r>
            <a:endParaRPr lang="en-US" dirty="0"/>
          </a:p>
          <a:p>
            <a:pPr marL="742950" lvl="1" indent="-285750">
              <a:buFont typeface="+mj-lt"/>
              <a:buAutoNum type="arabicPeriod"/>
            </a:pPr>
            <a:r>
              <a:rPr lang="en-US" dirty="0"/>
              <a:t>Monitors and plans maintenance for gutters, drainage, and other structural upkeep, ensuring community infrastructure remains in good condition.</a:t>
            </a:r>
          </a:p>
          <a:p>
            <a:pPr>
              <a:buFont typeface="+mj-lt"/>
              <a:buAutoNum type="arabicPeriod"/>
            </a:pPr>
            <a:r>
              <a:rPr lang="en-US" b="1" dirty="0"/>
              <a:t>Signage &amp; Aesthetics Subcommittee</a:t>
            </a:r>
            <a:endParaRPr lang="en-US" dirty="0"/>
          </a:p>
          <a:p>
            <a:pPr marL="742950" lvl="1" indent="-285750">
              <a:buFont typeface="+mj-lt"/>
              <a:buAutoNum type="arabicPeriod"/>
            </a:pPr>
            <a:r>
              <a:rPr lang="en-US" dirty="0"/>
              <a:t>Focuses on consistent, appealing signage and aesthetics for the community. Assists with signage updates, public notices, and visual improvements.</a:t>
            </a:r>
          </a:p>
          <a:p>
            <a:pPr>
              <a:buFont typeface="+mj-lt"/>
              <a:buAutoNum type="arabicPeriod"/>
            </a:pPr>
            <a:r>
              <a:rPr lang="en-US" b="1" dirty="0"/>
              <a:t>Holiday &amp; Events Planning Subcommittee</a:t>
            </a:r>
            <a:endParaRPr lang="en-US" dirty="0"/>
          </a:p>
          <a:p>
            <a:pPr marL="742950" lvl="1" indent="-285750">
              <a:buFont typeface="+mj-lt"/>
              <a:buAutoNum type="arabicPeriod"/>
            </a:pPr>
            <a:r>
              <a:rPr lang="en-US" dirty="0"/>
              <a:t>Organizes community events like the December holiday gathering, fall festival, and contests, fostering neighborhood spirit and engagement.</a:t>
            </a:r>
          </a:p>
        </p:txBody>
      </p:sp>
      <p:pic>
        <p:nvPicPr>
          <p:cNvPr id="4" name="Picture 3" descr="A logo of palm trees and the moon&#10;&#10;Description automatically generated">
            <a:extLst>
              <a:ext uri="{FF2B5EF4-FFF2-40B4-BE49-F238E27FC236}">
                <a16:creationId xmlns:a16="http://schemas.microsoft.com/office/drawing/2014/main" id="{78DFE2A9-0886-E21B-7409-FB3B5DE9D0AC}"/>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CDC0E67D-D15D-9C3C-CF52-BBE2AEBEEBB5}"/>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29E8BA85-E6E2-68E9-C142-6FBD110D5B69}"/>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314E8AA3-FB60-427D-18DC-6876BF2F1018}"/>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21597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F7BD-870E-94C8-0AFA-C9574417A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5A1D85-5652-73EA-15AF-E2A582B685A4}"/>
              </a:ext>
            </a:extLst>
          </p:cNvPr>
          <p:cNvSpPr>
            <a:spLocks noGrp="1"/>
          </p:cNvSpPr>
          <p:nvPr>
            <p:ph type="title"/>
          </p:nvPr>
        </p:nvSpPr>
        <p:spPr/>
        <p:txBody>
          <a:bodyPr/>
          <a:lstStyle/>
          <a:p>
            <a:r>
              <a:rPr lang="en-US" dirty="0"/>
              <a:t>Subcommittees</a:t>
            </a:r>
          </a:p>
        </p:txBody>
      </p:sp>
      <p:sp>
        <p:nvSpPr>
          <p:cNvPr id="3" name="Content Placeholder 2">
            <a:extLst>
              <a:ext uri="{FF2B5EF4-FFF2-40B4-BE49-F238E27FC236}">
                <a16:creationId xmlns:a16="http://schemas.microsoft.com/office/drawing/2014/main" id="{059D399A-A774-20B8-D020-149003DC2729}"/>
              </a:ext>
            </a:extLst>
          </p:cNvPr>
          <p:cNvSpPr>
            <a:spLocks noGrp="1"/>
          </p:cNvSpPr>
          <p:nvPr>
            <p:ph idx="1"/>
          </p:nvPr>
        </p:nvSpPr>
        <p:spPr/>
        <p:txBody>
          <a:bodyPr>
            <a:normAutofit fontScale="77500" lnSpcReduction="20000"/>
          </a:bodyPr>
          <a:lstStyle/>
          <a:p>
            <a:pPr marL="514350" indent="-514350">
              <a:buFont typeface="+mj-lt"/>
              <a:buAutoNum type="arabicPeriod" startAt="6"/>
            </a:pPr>
            <a:r>
              <a:rPr lang="en-US" b="1" dirty="0"/>
              <a:t>Cleanliness &amp; Public Spaces Subcommittee</a:t>
            </a:r>
            <a:endParaRPr lang="en-US" dirty="0"/>
          </a:p>
          <a:p>
            <a:pPr marL="457200" lvl="1" indent="0">
              <a:buNone/>
            </a:pPr>
            <a:r>
              <a:rPr lang="en-US" dirty="0"/>
              <a:t>1. Promotes cleanliness and proper use of shared spaces. Plans clean-up days, ensures maintenance of playgrounds, parks, and public areas, and sets guidelines for tidiness.</a:t>
            </a:r>
          </a:p>
          <a:p>
            <a:pPr>
              <a:buFont typeface="+mj-lt"/>
              <a:buAutoNum type="arabicPeriod" startAt="6"/>
            </a:pPr>
            <a:r>
              <a:rPr lang="en-US" b="1" dirty="0"/>
              <a:t>Mail &amp; USPS Communication Subcommittee</a:t>
            </a:r>
            <a:endParaRPr lang="en-US" dirty="0"/>
          </a:p>
          <a:p>
            <a:pPr marL="742950" lvl="1" indent="-285750">
              <a:buFont typeface="+mj-lt"/>
              <a:buAutoNum type="arabicPeriod"/>
            </a:pPr>
            <a:r>
              <a:rPr lang="en-US" dirty="0"/>
              <a:t>Works with USPS to resolve mail issues, addresses resident concerns about missing mail, and coordinates mail system improvements if needed.</a:t>
            </a:r>
          </a:p>
          <a:p>
            <a:pPr>
              <a:buFont typeface="+mj-lt"/>
              <a:buAutoNum type="arabicPeriod" startAt="6"/>
            </a:pPr>
            <a:r>
              <a:rPr lang="en-US" b="1" dirty="0"/>
              <a:t>Aesthetic Standards Subcommittee</a:t>
            </a:r>
            <a:endParaRPr lang="en-US" dirty="0"/>
          </a:p>
          <a:p>
            <a:pPr marL="742950" lvl="1" indent="-285750">
              <a:buFont typeface="+mj-lt"/>
              <a:buAutoNum type="arabicPeriod"/>
            </a:pPr>
            <a:r>
              <a:rPr lang="en-US" dirty="0"/>
              <a:t>Develops and maintains guidelines for consistent aesthetics (e.g., exterior paint, floors, landscaping) to ensure a cohesive look across the community.</a:t>
            </a:r>
          </a:p>
          <a:p>
            <a:pPr>
              <a:buFont typeface="+mj-lt"/>
              <a:buAutoNum type="arabicPeriod" startAt="6"/>
            </a:pPr>
            <a:r>
              <a:rPr lang="en-US" b="1" dirty="0"/>
              <a:t>Pet &amp; Animal Control Subcommittee</a:t>
            </a:r>
            <a:endParaRPr lang="en-US" dirty="0"/>
          </a:p>
          <a:p>
            <a:pPr marL="742950" lvl="1" indent="-285750">
              <a:buFont typeface="+mj-lt"/>
              <a:buAutoNum type="arabicPeriod"/>
            </a:pPr>
            <a:r>
              <a:rPr lang="en-US" dirty="0"/>
              <a:t>Sets policies for pet care in shared spaces, addresses issues related to pet waste, leashing, and educates residents on responsible pet ownership.</a:t>
            </a:r>
          </a:p>
          <a:p>
            <a:pPr>
              <a:buFont typeface="+mj-lt"/>
              <a:buAutoNum type="arabicPeriod" startAt="6"/>
            </a:pPr>
            <a:r>
              <a:rPr lang="en-US" b="1" dirty="0"/>
              <a:t>Safety &amp; Security Subcommittee</a:t>
            </a:r>
            <a:endParaRPr lang="en-US" dirty="0"/>
          </a:p>
          <a:p>
            <a:pPr marL="742950" lvl="1" indent="-285750">
              <a:buFont typeface="+mj-lt"/>
              <a:buAutoNum type="arabicPeriod"/>
            </a:pPr>
            <a:r>
              <a:rPr lang="en-US" dirty="0"/>
              <a:t>Focuses on improving neighborhood security, coordinates with security services, evaluates safety features (e.g., cameras), and identifies potential hazards in public areas.</a:t>
            </a:r>
          </a:p>
          <a:p>
            <a:endParaRPr lang="en-US" dirty="0"/>
          </a:p>
        </p:txBody>
      </p:sp>
      <p:pic>
        <p:nvPicPr>
          <p:cNvPr id="4" name="Picture 3" descr="A logo of palm trees and the moon&#10;&#10;Description automatically generated">
            <a:extLst>
              <a:ext uri="{FF2B5EF4-FFF2-40B4-BE49-F238E27FC236}">
                <a16:creationId xmlns:a16="http://schemas.microsoft.com/office/drawing/2014/main" id="{40C28B29-67DE-87AB-B5A0-5876B6170A65}"/>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1A4901F2-0360-60F8-C677-852ABBDE6E1E}"/>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69F660C1-A8E2-1AF0-CD97-79C7D1F44A60}"/>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33E82DD4-995A-54EF-498F-7AB6A639BC03}"/>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805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30D04-D327-F0A7-B29C-A380156242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B738E3-D498-A6A5-47EA-25209F86E3F7}"/>
              </a:ext>
            </a:extLst>
          </p:cNvPr>
          <p:cNvSpPr>
            <a:spLocks noGrp="1"/>
          </p:cNvSpPr>
          <p:nvPr>
            <p:ph type="title"/>
          </p:nvPr>
        </p:nvSpPr>
        <p:spPr/>
        <p:txBody>
          <a:bodyPr/>
          <a:lstStyle/>
          <a:p>
            <a:r>
              <a:rPr lang="en-US" dirty="0"/>
              <a:t>Parking</a:t>
            </a:r>
          </a:p>
        </p:txBody>
      </p:sp>
      <p:pic>
        <p:nvPicPr>
          <p:cNvPr id="8" name="Content Placeholder 7">
            <a:extLst>
              <a:ext uri="{FF2B5EF4-FFF2-40B4-BE49-F238E27FC236}">
                <a16:creationId xmlns:a16="http://schemas.microsoft.com/office/drawing/2014/main" id="{35F114C7-BDAF-4D6A-61FC-1C9F9C85DF65}"/>
              </a:ext>
            </a:extLst>
          </p:cNvPr>
          <p:cNvPicPr>
            <a:picLocks noGrp="1" noChangeAspect="1"/>
          </p:cNvPicPr>
          <p:nvPr>
            <p:ph idx="1"/>
          </p:nvPr>
        </p:nvPicPr>
        <p:blipFill>
          <a:blip r:embed="rId2"/>
          <a:srcRect l="13424" r="19317"/>
          <a:stretch/>
        </p:blipFill>
        <p:spPr>
          <a:xfrm>
            <a:off x="4359965" y="618397"/>
            <a:ext cx="6228522" cy="6178638"/>
          </a:xfrm>
          <a:prstGeom prst="rect">
            <a:avLst/>
          </a:prstGeom>
        </p:spPr>
      </p:pic>
      <p:pic>
        <p:nvPicPr>
          <p:cNvPr id="4" name="Picture 3" descr="A logo of palm trees and the moon&#10;&#10;Description automatically generated">
            <a:extLst>
              <a:ext uri="{FF2B5EF4-FFF2-40B4-BE49-F238E27FC236}">
                <a16:creationId xmlns:a16="http://schemas.microsoft.com/office/drawing/2014/main" id="{05FA8B3A-90F7-9075-3ABA-AEAA74DD59B7}"/>
              </a:ext>
            </a:extLst>
          </p:cNvPr>
          <p:cNvPicPr>
            <a:picLocks noChangeAspect="1"/>
          </p:cNvPicPr>
          <p:nvPr/>
        </p:nvPicPr>
        <p:blipFill>
          <a:blip r:embed="rId3"/>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15CB45C8-4F18-4B22-7B46-90F552011176}"/>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916F5A89-7F73-CBCD-5B8A-435148C54996}"/>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66BBA0FF-771E-54FA-8580-AC8BDA4C1B54}"/>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1613845E-2AF6-7F27-183D-B8774BF5BC59}"/>
              </a:ext>
            </a:extLst>
          </p:cNvPr>
          <p:cNvSpPr txBox="1"/>
          <p:nvPr/>
        </p:nvSpPr>
        <p:spPr>
          <a:xfrm>
            <a:off x="304800" y="1563757"/>
            <a:ext cx="3869635" cy="3139321"/>
          </a:xfrm>
          <a:prstGeom prst="rect">
            <a:avLst/>
          </a:prstGeom>
          <a:noFill/>
        </p:spPr>
        <p:txBody>
          <a:bodyPr wrap="square" rtlCol="0">
            <a:spAutoFit/>
          </a:bodyPr>
          <a:lstStyle/>
          <a:p>
            <a:pPr marL="342900" indent="-342900">
              <a:buAutoNum type="arabicPeriod"/>
            </a:pPr>
            <a:r>
              <a:rPr lang="en-US" dirty="0"/>
              <a:t>Parking Around the Perimeter</a:t>
            </a:r>
          </a:p>
          <a:p>
            <a:pPr marL="342900" indent="-342900">
              <a:buAutoNum type="arabicPeriod"/>
            </a:pPr>
            <a:r>
              <a:rPr lang="en-US" dirty="0"/>
              <a:t>Interior Guest Parking</a:t>
            </a:r>
          </a:p>
          <a:p>
            <a:pPr marL="342900" indent="-342900">
              <a:buAutoNum type="arabicPeriod"/>
            </a:pPr>
            <a:r>
              <a:rPr lang="en-US" dirty="0"/>
              <a:t>“Reserved” Parking</a:t>
            </a:r>
          </a:p>
          <a:p>
            <a:pPr marL="1257300" lvl="2" indent="-342900">
              <a:buAutoNum type="arabicPeriod"/>
            </a:pPr>
            <a:r>
              <a:rPr lang="en-US" dirty="0"/>
              <a:t>Please </a:t>
            </a:r>
            <a:r>
              <a:rPr lang="en-US" b="1" u="sng" dirty="0"/>
              <a:t>Provide</a:t>
            </a:r>
            <a:r>
              <a:rPr lang="en-US" dirty="0"/>
              <a:t> a copy of the title to the HOA </a:t>
            </a:r>
            <a:r>
              <a:rPr lang="en-US" b="1" dirty="0"/>
              <a:t>indicating/proving </a:t>
            </a:r>
            <a:r>
              <a:rPr lang="en-US" dirty="0"/>
              <a:t>ownership of ‘reserved’ parking spaces in your parcel/lot from the county</a:t>
            </a:r>
          </a:p>
          <a:p>
            <a:pPr marL="342900" indent="-342900">
              <a:buAutoNum type="arabicPeriod"/>
            </a:pPr>
            <a:endParaRPr lang="en-US" dirty="0"/>
          </a:p>
        </p:txBody>
      </p:sp>
      <p:sp>
        <p:nvSpPr>
          <p:cNvPr id="10" name="Rounded Rectangle 9">
            <a:extLst>
              <a:ext uri="{FF2B5EF4-FFF2-40B4-BE49-F238E27FC236}">
                <a16:creationId xmlns:a16="http://schemas.microsoft.com/office/drawing/2014/main" id="{7C8ABDB8-4605-1070-8CA0-15F47AD55FEE}"/>
              </a:ext>
            </a:extLst>
          </p:cNvPr>
          <p:cNvSpPr/>
          <p:nvPr/>
        </p:nvSpPr>
        <p:spPr>
          <a:xfrm rot="18714743">
            <a:off x="3919345" y="3112188"/>
            <a:ext cx="6140816" cy="234211"/>
          </a:xfrm>
          <a:prstGeom prst="roundRect">
            <a:avLst/>
          </a:prstGeom>
          <a:solidFill>
            <a:srgbClr val="FF0000">
              <a:alpha val="458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4619945-241C-7941-5BF5-0BFDDC6B9EA0}"/>
              </a:ext>
            </a:extLst>
          </p:cNvPr>
          <p:cNvSpPr/>
          <p:nvPr/>
        </p:nvSpPr>
        <p:spPr>
          <a:xfrm rot="16200000">
            <a:off x="7441335" y="3491708"/>
            <a:ext cx="4267200" cy="172756"/>
          </a:xfrm>
          <a:prstGeom prst="roundRect">
            <a:avLst/>
          </a:prstGeom>
          <a:solidFill>
            <a:srgbClr val="FF0000">
              <a:alpha val="458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9E55F50-8D13-2A89-DEBC-98BC533F93B5}"/>
              </a:ext>
            </a:extLst>
          </p:cNvPr>
          <p:cNvSpPr/>
          <p:nvPr/>
        </p:nvSpPr>
        <p:spPr>
          <a:xfrm>
            <a:off x="5119403" y="6322999"/>
            <a:ext cx="4369153" cy="169876"/>
          </a:xfrm>
          <a:prstGeom prst="roundRect">
            <a:avLst/>
          </a:prstGeom>
          <a:solidFill>
            <a:srgbClr val="FF0000">
              <a:alpha val="458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A12EFD5-A5B0-9EBD-7BED-D7314AC82FB5}"/>
              </a:ext>
            </a:extLst>
          </p:cNvPr>
          <p:cNvSpPr/>
          <p:nvPr/>
        </p:nvSpPr>
        <p:spPr>
          <a:xfrm rot="18714743">
            <a:off x="5567276" y="5295571"/>
            <a:ext cx="563810" cy="691490"/>
          </a:xfrm>
          <a:prstGeom prst="roundRect">
            <a:avLst/>
          </a:prstGeom>
          <a:solidFill>
            <a:schemeClr val="accent4">
              <a:lumMod val="40000"/>
              <a:lumOff val="60000"/>
              <a:alpha val="4589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1CD408BA-C01D-3E87-1816-788A3B89CAA6}"/>
              </a:ext>
            </a:extLst>
          </p:cNvPr>
          <p:cNvSpPr/>
          <p:nvPr/>
        </p:nvSpPr>
        <p:spPr>
          <a:xfrm rot="16385941">
            <a:off x="8686130" y="2968058"/>
            <a:ext cx="351179" cy="334766"/>
          </a:xfrm>
          <a:prstGeom prst="roundRect">
            <a:avLst/>
          </a:prstGeom>
          <a:solidFill>
            <a:schemeClr val="accent4">
              <a:lumMod val="40000"/>
              <a:lumOff val="60000"/>
              <a:alpha val="4589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3A761C5-7503-00F3-8268-2339C825B79A}"/>
              </a:ext>
            </a:extLst>
          </p:cNvPr>
          <p:cNvSpPr/>
          <p:nvPr/>
        </p:nvSpPr>
        <p:spPr>
          <a:xfrm rot="16200000">
            <a:off x="8248613" y="2172576"/>
            <a:ext cx="949264" cy="533559"/>
          </a:xfrm>
          <a:prstGeom prst="roundRect">
            <a:avLst/>
          </a:prstGeom>
          <a:solidFill>
            <a:schemeClr val="accent4">
              <a:lumMod val="40000"/>
              <a:lumOff val="60000"/>
              <a:alpha val="4589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C681EC1-A1AF-7DDF-30A7-DC6A137165E9}"/>
              </a:ext>
            </a:extLst>
          </p:cNvPr>
          <p:cNvSpPr/>
          <p:nvPr/>
        </p:nvSpPr>
        <p:spPr>
          <a:xfrm rot="13236058">
            <a:off x="7942353" y="3079913"/>
            <a:ext cx="434282" cy="227384"/>
          </a:xfrm>
          <a:prstGeom prst="roundRect">
            <a:avLst/>
          </a:prstGeom>
          <a:solidFill>
            <a:schemeClr val="accent4">
              <a:lumMod val="40000"/>
              <a:lumOff val="60000"/>
              <a:alpha val="4589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04799BFD-D7AF-CF4B-7836-7D5AC51CC5E3}"/>
              </a:ext>
            </a:extLst>
          </p:cNvPr>
          <p:cNvSpPr/>
          <p:nvPr/>
        </p:nvSpPr>
        <p:spPr>
          <a:xfrm rot="16200000">
            <a:off x="8831433" y="3137981"/>
            <a:ext cx="169876" cy="533559"/>
          </a:xfrm>
          <a:prstGeom prst="roundRect">
            <a:avLst/>
          </a:prstGeom>
          <a:solidFill>
            <a:srgbClr val="FFC000">
              <a:alpha val="458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6C928E8-7065-640A-B334-4579FDDFC301}"/>
              </a:ext>
            </a:extLst>
          </p:cNvPr>
          <p:cNvSpPr/>
          <p:nvPr/>
        </p:nvSpPr>
        <p:spPr>
          <a:xfrm rot="18854240">
            <a:off x="6406652" y="4933796"/>
            <a:ext cx="169876" cy="533559"/>
          </a:xfrm>
          <a:prstGeom prst="roundRect">
            <a:avLst/>
          </a:prstGeom>
          <a:solidFill>
            <a:srgbClr val="FFC000">
              <a:alpha val="458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A4597AF-C8BD-AE43-77A5-A2EFCAB4F3B0}"/>
              </a:ext>
            </a:extLst>
          </p:cNvPr>
          <p:cNvSpPr/>
          <p:nvPr/>
        </p:nvSpPr>
        <p:spPr>
          <a:xfrm>
            <a:off x="6684663" y="5398074"/>
            <a:ext cx="169876" cy="533559"/>
          </a:xfrm>
          <a:prstGeom prst="roundRect">
            <a:avLst/>
          </a:prstGeom>
          <a:solidFill>
            <a:srgbClr val="FFC000">
              <a:alpha val="4589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58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1000"/>
                                  </p:stCondLst>
                                  <p:childTnLst>
                                    <p:set>
                                      <p:cBhvr>
                                        <p:cTn id="37"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46390-8184-7091-7856-B1203AD9D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1A653-984E-CA46-85CE-7EBAA8A4B3C7}"/>
              </a:ext>
            </a:extLst>
          </p:cNvPr>
          <p:cNvSpPr>
            <a:spLocks noGrp="1"/>
          </p:cNvSpPr>
          <p:nvPr>
            <p:ph type="title"/>
          </p:nvPr>
        </p:nvSpPr>
        <p:spPr/>
        <p:txBody>
          <a:bodyPr/>
          <a:lstStyle/>
          <a:p>
            <a:r>
              <a:rPr lang="en-US" dirty="0"/>
              <a:t>Subcommittees</a:t>
            </a:r>
          </a:p>
        </p:txBody>
      </p:sp>
      <p:sp>
        <p:nvSpPr>
          <p:cNvPr id="3" name="Content Placeholder 2">
            <a:extLst>
              <a:ext uri="{FF2B5EF4-FFF2-40B4-BE49-F238E27FC236}">
                <a16:creationId xmlns:a16="http://schemas.microsoft.com/office/drawing/2014/main" id="{61ADD1DB-301E-D399-7C9E-417332A0A28D}"/>
              </a:ext>
            </a:extLst>
          </p:cNvPr>
          <p:cNvSpPr>
            <a:spLocks noGrp="1"/>
          </p:cNvSpPr>
          <p:nvPr>
            <p:ph idx="1"/>
          </p:nvPr>
        </p:nvSpPr>
        <p:spPr/>
        <p:txBody>
          <a:bodyPr>
            <a:normAutofit fontScale="70000" lnSpcReduction="20000"/>
          </a:bodyPr>
          <a:lstStyle/>
          <a:p>
            <a:pPr marL="0" indent="0">
              <a:buNone/>
            </a:pPr>
            <a:endParaRPr lang="en-US" dirty="0"/>
          </a:p>
          <a:p>
            <a:pPr marL="514350" indent="-514350">
              <a:buFont typeface="+mj-lt"/>
              <a:buAutoNum type="arabicPeriod" startAt="11"/>
            </a:pPr>
            <a:r>
              <a:rPr lang="en-US" b="1" dirty="0"/>
              <a:t>Community Engagement &amp; Communications Subcommittee</a:t>
            </a:r>
            <a:endParaRPr lang="en-US" dirty="0"/>
          </a:p>
          <a:p>
            <a:pPr marL="914400" lvl="1" indent="-457200">
              <a:buFont typeface="+mj-lt"/>
              <a:buAutoNum type="arabicPeriod" startAt="11"/>
            </a:pPr>
            <a:r>
              <a:rPr lang="en-US" dirty="0"/>
              <a:t>Manages communication channels, including newsletters, social media, and bulletin boards, to keep residents informed and engaged.</a:t>
            </a:r>
          </a:p>
          <a:p>
            <a:pPr>
              <a:buFont typeface="+mj-lt"/>
              <a:buAutoNum type="arabicPeriod" startAt="11"/>
            </a:pPr>
            <a:r>
              <a:rPr lang="en-US" b="1" dirty="0"/>
              <a:t>Landscaping &amp; Beautification Subcommittee</a:t>
            </a:r>
            <a:endParaRPr lang="en-US" dirty="0"/>
          </a:p>
          <a:p>
            <a:pPr marL="742950" lvl="1" indent="-285750">
              <a:buFont typeface="+mj-lt"/>
              <a:buAutoNum type="arabicPeriod"/>
            </a:pPr>
            <a:r>
              <a:rPr lang="en-US" dirty="0"/>
              <a:t>Oversees the beautification of shared spaces, planning for landscaping improvements, tree care, seasonal plantings, and other projects to enhance community appearance.</a:t>
            </a:r>
          </a:p>
          <a:p>
            <a:pPr>
              <a:buFont typeface="+mj-lt"/>
              <a:buAutoNum type="arabicPeriod" startAt="11"/>
            </a:pPr>
            <a:r>
              <a:rPr lang="en-US" b="1" dirty="0"/>
              <a:t>Rules &amp; Compliance Subcommittee</a:t>
            </a:r>
            <a:endParaRPr lang="en-US" dirty="0"/>
          </a:p>
          <a:p>
            <a:pPr marL="742950" lvl="1" indent="-285750">
              <a:buFont typeface="+mj-lt"/>
              <a:buAutoNum type="arabicPeriod"/>
            </a:pPr>
            <a:r>
              <a:rPr lang="en-US" dirty="0"/>
              <a:t>Works to ensure residents follow HOA rules, helps mediate minor disputes, and educates residents on community guidelines and expectations.</a:t>
            </a:r>
          </a:p>
          <a:p>
            <a:pPr>
              <a:buFont typeface="+mj-lt"/>
              <a:buAutoNum type="arabicPeriod" startAt="11"/>
            </a:pPr>
            <a:r>
              <a:rPr lang="en-US" b="1" dirty="0"/>
              <a:t>Volunteer Coordination Subcommittee</a:t>
            </a:r>
            <a:endParaRPr lang="en-US" dirty="0"/>
          </a:p>
          <a:p>
            <a:pPr marL="742950" lvl="1" indent="-285750">
              <a:buFont typeface="+mj-lt"/>
              <a:buAutoNum type="arabicPeriod"/>
            </a:pPr>
            <a:r>
              <a:rPr lang="en-US" dirty="0"/>
              <a:t>Manages volunteer efforts for community projects, clean-ups, and events, helping recruit and organize residents willing to help with various initiatives.</a:t>
            </a:r>
          </a:p>
          <a:p>
            <a:pPr>
              <a:buFont typeface="+mj-lt"/>
              <a:buAutoNum type="arabicPeriod" startAt="11"/>
            </a:pPr>
            <a:r>
              <a:rPr lang="en-US" b="1" dirty="0"/>
              <a:t>Emergency Preparedness Subcommittee</a:t>
            </a:r>
            <a:endParaRPr lang="en-US" dirty="0"/>
          </a:p>
          <a:p>
            <a:pPr marL="742950" lvl="1" indent="-285750">
              <a:buFont typeface="+mj-lt"/>
              <a:buAutoNum type="arabicPeriod"/>
            </a:pPr>
            <a:r>
              <a:rPr lang="en-US" dirty="0"/>
              <a:t>Plans for emergencies (e.g., hurricanes, power outages), coordinates safety drills, and ensures the community is prepared with necessary resources and information.</a:t>
            </a:r>
          </a:p>
          <a:p>
            <a:endParaRPr lang="en-US" dirty="0"/>
          </a:p>
        </p:txBody>
      </p:sp>
      <p:pic>
        <p:nvPicPr>
          <p:cNvPr id="4" name="Picture 3" descr="A logo of palm trees and the moon&#10;&#10;Description automatically generated">
            <a:extLst>
              <a:ext uri="{FF2B5EF4-FFF2-40B4-BE49-F238E27FC236}">
                <a16:creationId xmlns:a16="http://schemas.microsoft.com/office/drawing/2014/main" id="{29CFF8B2-A5B6-5064-C68C-88CE6621B19C}"/>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D72D4D63-D4C1-8408-4C72-60D7906E8F37}"/>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FE043FD7-26DA-7706-FDD2-0EB078C17579}"/>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6AAD8D41-37A6-81C5-5D0B-4C0B1B603063}"/>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042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46688-F23F-E506-D8B9-C4375588F85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F0211BE-3545-42B5-E918-7A62D78B5902}"/>
              </a:ext>
            </a:extLst>
          </p:cNvPr>
          <p:cNvSpPr>
            <a:spLocks noGrp="1"/>
          </p:cNvSpPr>
          <p:nvPr>
            <p:ph type="title"/>
          </p:nvPr>
        </p:nvSpPr>
        <p:spPr>
          <a:xfrm>
            <a:off x="481420" y="145428"/>
            <a:ext cx="10515600" cy="1325563"/>
          </a:xfrm>
        </p:spPr>
        <p:txBody>
          <a:bodyPr>
            <a:normAutofit/>
          </a:bodyPr>
          <a:lstStyle/>
          <a:p>
            <a:r>
              <a:rPr lang="en-US" sz="3500" dirty="0"/>
              <a:t>Subcommittees</a:t>
            </a:r>
          </a:p>
        </p:txBody>
      </p:sp>
      <p:sp>
        <p:nvSpPr>
          <p:cNvPr id="9" name="Content Placeholder 8">
            <a:extLst>
              <a:ext uri="{FF2B5EF4-FFF2-40B4-BE49-F238E27FC236}">
                <a16:creationId xmlns:a16="http://schemas.microsoft.com/office/drawing/2014/main" id="{579162DC-7C20-4BC8-5CA2-11CBF0ABA2BC}"/>
              </a:ext>
            </a:extLst>
          </p:cNvPr>
          <p:cNvSpPr>
            <a:spLocks noGrp="1"/>
          </p:cNvSpPr>
          <p:nvPr>
            <p:ph sz="half" idx="1"/>
          </p:nvPr>
        </p:nvSpPr>
        <p:spPr>
          <a:xfrm>
            <a:off x="526718" y="1020382"/>
            <a:ext cx="4184031" cy="4351338"/>
          </a:xfrm>
        </p:spPr>
        <p:txBody>
          <a:bodyPr>
            <a:noAutofit/>
          </a:bodyPr>
          <a:lstStyle/>
          <a:p>
            <a:r>
              <a:rPr lang="en-US" sz="1200" b="1" dirty="0">
                <a:highlight>
                  <a:srgbClr val="FFFF00"/>
                </a:highlight>
              </a:rPr>
              <a:t>Parking &amp; Towing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r>
              <a:rPr lang="en-US" sz="1200" b="1" dirty="0">
                <a:highlight>
                  <a:srgbClr val="FFFF00"/>
                </a:highlight>
              </a:rPr>
              <a:t>Lighting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r>
              <a:rPr lang="en-US" sz="1200" b="1" dirty="0">
                <a:highlight>
                  <a:srgbClr val="FFFF00"/>
                </a:highlight>
              </a:rPr>
              <a:t>Gutter &amp; Maintenance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r>
              <a:rPr lang="en-US" sz="1200" b="1" dirty="0">
                <a:highlight>
                  <a:srgbClr val="FFFF00"/>
                </a:highlight>
              </a:rPr>
              <a:t>Signage &amp; Aesthetics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p:txBody>
      </p:sp>
      <p:sp>
        <p:nvSpPr>
          <p:cNvPr id="10" name="Content Placeholder 9">
            <a:extLst>
              <a:ext uri="{FF2B5EF4-FFF2-40B4-BE49-F238E27FC236}">
                <a16:creationId xmlns:a16="http://schemas.microsoft.com/office/drawing/2014/main" id="{08D92FFC-B3A4-1954-75FB-71A2C4160673}"/>
              </a:ext>
            </a:extLst>
          </p:cNvPr>
          <p:cNvSpPr>
            <a:spLocks noGrp="1"/>
          </p:cNvSpPr>
          <p:nvPr>
            <p:ph sz="half" idx="2"/>
          </p:nvPr>
        </p:nvSpPr>
        <p:spPr>
          <a:xfrm>
            <a:off x="7140990" y="-26504"/>
            <a:ext cx="5181600" cy="4351338"/>
          </a:xfrm>
        </p:spPr>
        <p:txBody>
          <a:bodyPr>
            <a:noAutofit/>
          </a:bodyPr>
          <a:lstStyle/>
          <a:p>
            <a:r>
              <a:rPr lang="en-US" sz="1200" b="1" dirty="0">
                <a:highlight>
                  <a:srgbClr val="FFFF00"/>
                </a:highlight>
              </a:rPr>
              <a:t>Safety &amp; Security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endParaRPr lang="en-US" sz="1200" b="1" dirty="0"/>
          </a:p>
          <a:p>
            <a:r>
              <a:rPr lang="en-US" sz="1200" b="1" dirty="0">
                <a:highlight>
                  <a:srgbClr val="FFFF00"/>
                </a:highlight>
              </a:rPr>
              <a:t>Landscaping &amp; Beautification Subcommittee</a:t>
            </a:r>
            <a:endParaRPr lang="en-US" sz="1200" dirty="0">
              <a:highlight>
                <a:srgbClr val="FFFF00"/>
              </a:highlight>
            </a:endParaRPr>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r>
              <a:rPr lang="en-US" sz="1200" b="1" dirty="0">
                <a:highlight>
                  <a:srgbClr val="FFFF00"/>
                </a:highlight>
              </a:rPr>
              <a:t>Engagement &amp; Communications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r>
              <a:rPr lang="en-US" sz="1200" b="1" dirty="0">
                <a:highlight>
                  <a:srgbClr val="FFFF00"/>
                </a:highlight>
              </a:rPr>
              <a:t>Rules &amp; Compliance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r>
              <a:rPr lang="en-US" sz="1200" b="1" dirty="0">
                <a:highlight>
                  <a:srgbClr val="FFFF00"/>
                </a:highlight>
              </a:rPr>
              <a:t>Volunteer Coordination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r>
              <a:rPr lang="en-US" sz="1200" b="1" dirty="0">
                <a:highlight>
                  <a:srgbClr val="FFFF00"/>
                </a:highlight>
              </a:rPr>
              <a:t>Emergency Preparedness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endParaRPr lang="en-US" sz="1200" dirty="0"/>
          </a:p>
          <a:p>
            <a:endParaRPr lang="en-US" sz="1200" dirty="0"/>
          </a:p>
        </p:txBody>
      </p:sp>
      <p:pic>
        <p:nvPicPr>
          <p:cNvPr id="4" name="Picture 3" descr="A logo of palm trees and the moon&#10;&#10;Description automatically generated">
            <a:extLst>
              <a:ext uri="{FF2B5EF4-FFF2-40B4-BE49-F238E27FC236}">
                <a16:creationId xmlns:a16="http://schemas.microsoft.com/office/drawing/2014/main" id="{426442AD-11B3-313F-5C07-01558F467C73}"/>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3C1AE60C-E1FD-FA7B-8F24-862CB91553BB}"/>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DEA456A4-A418-B875-5A06-A8DA08F3592F}"/>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3FCA947C-0195-B675-5DE6-D18A6F18F6EC}"/>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ontent Placeholder 8">
            <a:extLst>
              <a:ext uri="{FF2B5EF4-FFF2-40B4-BE49-F238E27FC236}">
                <a16:creationId xmlns:a16="http://schemas.microsoft.com/office/drawing/2014/main" id="{C9A12E35-9BDD-6B3F-CB3D-F75E42DDDF90}"/>
              </a:ext>
            </a:extLst>
          </p:cNvPr>
          <p:cNvSpPr txBox="1">
            <a:spLocks/>
          </p:cNvSpPr>
          <p:nvPr/>
        </p:nvSpPr>
        <p:spPr>
          <a:xfrm>
            <a:off x="3758801" y="124088"/>
            <a:ext cx="4184031"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highlight>
                  <a:srgbClr val="FFFF00"/>
                </a:highlight>
              </a:rPr>
              <a:t>Holiday &amp; Events Planning Subcommittee</a:t>
            </a:r>
            <a:endParaRPr lang="en-US" sz="1200" dirty="0">
              <a:highlight>
                <a:srgbClr val="FFFF00"/>
              </a:highlight>
            </a:endParaRPr>
          </a:p>
          <a:p>
            <a:r>
              <a:rPr lang="en-US" sz="1200" b="1" dirty="0"/>
              <a:t>Committee Lead: Joe Schulz</a:t>
            </a:r>
            <a:endParaRPr lang="en-US" sz="1200" dirty="0"/>
          </a:p>
          <a:p>
            <a:r>
              <a:rPr lang="en-US" sz="1200" dirty="0"/>
              <a:t>Volunteer 1:</a:t>
            </a:r>
          </a:p>
          <a:p>
            <a:r>
              <a:rPr lang="en-US" sz="1200" dirty="0"/>
              <a:t>Volunteer 2:</a:t>
            </a:r>
          </a:p>
          <a:p>
            <a:r>
              <a:rPr lang="en-US" sz="1200" dirty="0"/>
              <a:t>Volunteer 3:</a:t>
            </a:r>
          </a:p>
          <a:p>
            <a:r>
              <a:rPr lang="en-US" sz="1200" dirty="0"/>
              <a:t>Volunteer 4:</a:t>
            </a:r>
            <a:endParaRPr lang="en-US" sz="1200" b="1" dirty="0">
              <a:highlight>
                <a:srgbClr val="FFFF00"/>
              </a:highlight>
            </a:endParaRPr>
          </a:p>
          <a:p>
            <a:r>
              <a:rPr lang="en-US" sz="1200" b="1" dirty="0">
                <a:highlight>
                  <a:srgbClr val="FFFF00"/>
                </a:highlight>
              </a:rPr>
              <a:t>Cleanliness &amp; Public Spaces Subcommittee</a:t>
            </a:r>
            <a:endParaRPr lang="en-US" sz="1200" dirty="0">
              <a:highlight>
                <a:srgbClr val="FFFF00"/>
              </a:highlight>
            </a:endParaRPr>
          </a:p>
          <a:p>
            <a:r>
              <a:rPr lang="en-US" sz="1200" b="1" dirty="0"/>
              <a:t>Committee Lead:</a:t>
            </a:r>
            <a:endParaRPr lang="en-US" sz="1200" dirty="0"/>
          </a:p>
          <a:p>
            <a:r>
              <a:rPr lang="en-US" sz="1200" dirty="0"/>
              <a:t>Volunteer 1:</a:t>
            </a:r>
          </a:p>
          <a:p>
            <a:r>
              <a:rPr lang="en-US" sz="1200" dirty="0"/>
              <a:t>Volunteer 2:</a:t>
            </a:r>
          </a:p>
          <a:p>
            <a:r>
              <a:rPr lang="en-US" sz="1200" b="1" dirty="0">
                <a:highlight>
                  <a:srgbClr val="FFFF00"/>
                </a:highlight>
              </a:rPr>
              <a:t>Mail &amp; USPS Communication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r>
              <a:rPr lang="en-US" sz="1200" b="1" dirty="0">
                <a:highlight>
                  <a:srgbClr val="FFFF00"/>
                </a:highlight>
              </a:rPr>
              <a:t>Aesthetic Standards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a:p>
            <a:r>
              <a:rPr lang="en-US" sz="1200" b="1" dirty="0">
                <a:highlight>
                  <a:srgbClr val="FFFF00"/>
                </a:highlight>
              </a:rPr>
              <a:t>Pet &amp; Animal Control Subcommittee</a:t>
            </a:r>
            <a:endParaRPr lang="en-US" sz="1200" dirty="0">
              <a:highlight>
                <a:srgbClr val="FFFF00"/>
              </a:highlight>
            </a:endParaRPr>
          </a:p>
          <a:p>
            <a:pPr>
              <a:buFont typeface="Arial" panose="020B0604020202020204" pitchFamily="34" charset="0"/>
              <a:buChar char="•"/>
            </a:pPr>
            <a:r>
              <a:rPr lang="en-US" sz="1200" b="1" dirty="0"/>
              <a:t>Committee Lead:</a:t>
            </a:r>
            <a:endParaRPr lang="en-US" sz="1200" dirty="0"/>
          </a:p>
          <a:p>
            <a:pPr>
              <a:buFont typeface="Arial" panose="020B0604020202020204" pitchFamily="34" charset="0"/>
              <a:buChar char="•"/>
            </a:pPr>
            <a:r>
              <a:rPr lang="en-US" sz="1200" dirty="0"/>
              <a:t>Volunteer 1:</a:t>
            </a:r>
          </a:p>
          <a:p>
            <a:pPr>
              <a:buFont typeface="Arial" panose="020B0604020202020204" pitchFamily="34" charset="0"/>
              <a:buChar char="•"/>
            </a:pPr>
            <a:r>
              <a:rPr lang="en-US" sz="1200" dirty="0"/>
              <a:t>Volunteer 2:</a:t>
            </a:r>
          </a:p>
        </p:txBody>
      </p:sp>
    </p:spTree>
    <p:extLst>
      <p:ext uri="{BB962C8B-B14F-4D97-AF65-F5344CB8AC3E}">
        <p14:creationId xmlns:p14="http://schemas.microsoft.com/office/powerpoint/2010/main" val="2999926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97AB-77C3-09A0-1F2A-629AC3F0DF1A}"/>
              </a:ext>
            </a:extLst>
          </p:cNvPr>
          <p:cNvSpPr>
            <a:spLocks noGrp="1"/>
          </p:cNvSpPr>
          <p:nvPr>
            <p:ph type="title"/>
          </p:nvPr>
        </p:nvSpPr>
        <p:spPr/>
        <p:txBody>
          <a:bodyPr/>
          <a:lstStyle/>
          <a:p>
            <a:r>
              <a:rPr lang="en-US" dirty="0"/>
              <a:t>New Committee Members: Scan the QR Code to Download Slack</a:t>
            </a:r>
          </a:p>
        </p:txBody>
      </p:sp>
      <p:pic>
        <p:nvPicPr>
          <p:cNvPr id="6" name="Content Placeholder 5" descr="A qr code on a white background&#10;&#10;Description automatically generated">
            <a:extLst>
              <a:ext uri="{FF2B5EF4-FFF2-40B4-BE49-F238E27FC236}">
                <a16:creationId xmlns:a16="http://schemas.microsoft.com/office/drawing/2014/main" id="{68E51045-7963-BDA2-1437-41E4CD58B046}"/>
              </a:ext>
            </a:extLst>
          </p:cNvPr>
          <p:cNvPicPr>
            <a:picLocks noGrp="1" noChangeAspect="1"/>
          </p:cNvPicPr>
          <p:nvPr>
            <p:ph sz="half" idx="1"/>
          </p:nvPr>
        </p:nvPicPr>
        <p:blipFill>
          <a:blip r:embed="rId2"/>
          <a:stretch>
            <a:fillRect/>
          </a:stretch>
        </p:blipFill>
        <p:spPr>
          <a:xfrm>
            <a:off x="838200" y="2282945"/>
            <a:ext cx="3175000" cy="3175000"/>
          </a:xfrm>
        </p:spPr>
      </p:pic>
      <p:pic>
        <p:nvPicPr>
          <p:cNvPr id="7" name="Content Placeholder 6">
            <a:extLst>
              <a:ext uri="{FF2B5EF4-FFF2-40B4-BE49-F238E27FC236}">
                <a16:creationId xmlns:a16="http://schemas.microsoft.com/office/drawing/2014/main" id="{7FF5A9BB-3E8D-B26B-7874-03617351052C}"/>
              </a:ext>
            </a:extLst>
          </p:cNvPr>
          <p:cNvPicPr>
            <a:picLocks noGrp="1" noChangeAspect="1"/>
          </p:cNvPicPr>
          <p:nvPr>
            <p:ph sz="half" idx="2"/>
          </p:nvPr>
        </p:nvPicPr>
        <p:blipFill>
          <a:blip r:embed="rId3"/>
          <a:stretch>
            <a:fillRect/>
          </a:stretch>
        </p:blipFill>
        <p:spPr>
          <a:xfrm>
            <a:off x="5261666" y="1870178"/>
            <a:ext cx="6705998" cy="4000535"/>
          </a:xfrm>
          <a:prstGeom prst="rect">
            <a:avLst/>
          </a:prstGeom>
        </p:spPr>
      </p:pic>
    </p:spTree>
    <p:extLst>
      <p:ext uri="{BB962C8B-B14F-4D97-AF65-F5344CB8AC3E}">
        <p14:creationId xmlns:p14="http://schemas.microsoft.com/office/powerpoint/2010/main" val="1914366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F5D9-7C4D-86DC-9DC8-3345CB832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13238-D2EC-AC1E-7D93-2FA5BC7D55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05F20F-312F-73A2-F7FE-5F6341F10E1F}"/>
              </a:ext>
            </a:extLst>
          </p:cNvPr>
          <p:cNvSpPr>
            <a:spLocks noGrp="1"/>
          </p:cNvSpPr>
          <p:nvPr>
            <p:ph idx="1"/>
          </p:nvPr>
        </p:nvSpPr>
        <p:spPr/>
        <p:txBody>
          <a:bodyPr/>
          <a:lstStyle/>
          <a:p>
            <a:endParaRPr lang="en-US" dirty="0"/>
          </a:p>
        </p:txBody>
      </p:sp>
      <p:pic>
        <p:nvPicPr>
          <p:cNvPr id="4" name="Picture 3" descr="A logo of palm trees and the moon&#10;&#10;Description automatically generated">
            <a:extLst>
              <a:ext uri="{FF2B5EF4-FFF2-40B4-BE49-F238E27FC236}">
                <a16:creationId xmlns:a16="http://schemas.microsoft.com/office/drawing/2014/main" id="{09EE6990-E641-453B-6E08-ED43AAD17526}"/>
              </a:ext>
            </a:extLst>
          </p:cNvPr>
          <p:cNvPicPr>
            <a:picLocks noChangeAspect="1"/>
          </p:cNvPicPr>
          <p:nvPr/>
        </p:nvPicPr>
        <p:blipFill>
          <a:blip r:embed="rId2"/>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82CA4AB7-49E9-6C40-3FCC-67DDFB71AF8D}"/>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6533C36A-7B6D-E0CE-F765-FB84FAF006FC}"/>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D8431899-E6BC-B455-5EFC-52A1D59C0FBF}"/>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30596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AC034-04DE-46B8-E3A9-29DBF98D8731}"/>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888A67-4FB9-C66E-53CA-C95267982B8B}"/>
              </a:ext>
            </a:extLst>
          </p:cNvPr>
          <p:cNvPicPr>
            <a:picLocks noGrp="1" noChangeAspect="1"/>
          </p:cNvPicPr>
          <p:nvPr>
            <p:ph idx="1"/>
          </p:nvPr>
        </p:nvPicPr>
        <p:blipFill>
          <a:blip r:embed="rId2"/>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42E4890C-384C-FB4E-47D6-96DBD2B0829F}"/>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1B8137EA-E478-27EE-7356-0B13C63178FE}"/>
              </a:ext>
            </a:extLst>
          </p:cNvPr>
          <p:cNvPicPr>
            <a:picLocks noChangeAspect="1"/>
          </p:cNvPicPr>
          <p:nvPr/>
        </p:nvPicPr>
        <p:blipFill>
          <a:blip r:embed="rId3"/>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34165C06-D365-F122-5E83-9B820AEC9D45}"/>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67554DD5-563F-89DE-860C-CB66E37A6E7B}"/>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7E81623B-0AE3-9886-22BB-2CF074C197C5}"/>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descr="A road with grass and buildings&#10;&#10;Description automatically generated">
            <a:extLst>
              <a:ext uri="{FF2B5EF4-FFF2-40B4-BE49-F238E27FC236}">
                <a16:creationId xmlns:a16="http://schemas.microsoft.com/office/drawing/2014/main" id="{63364C39-B9CD-84F1-7DE6-49D7D92345FB}"/>
              </a:ext>
            </a:extLst>
          </p:cNvPr>
          <p:cNvPicPr>
            <a:picLocks noChangeAspect="1"/>
          </p:cNvPicPr>
          <p:nvPr/>
        </p:nvPicPr>
        <p:blipFill>
          <a:blip r:embed="rId4"/>
          <a:stretch>
            <a:fillRect/>
          </a:stretch>
        </p:blipFill>
        <p:spPr>
          <a:xfrm rot="10800000">
            <a:off x="393138" y="1551071"/>
            <a:ext cx="5062952" cy="3797214"/>
          </a:xfrm>
          <a:prstGeom prst="rect">
            <a:avLst/>
          </a:prstGeom>
        </p:spPr>
      </p:pic>
      <p:sp>
        <p:nvSpPr>
          <p:cNvPr id="11" name="Oval 10">
            <a:extLst>
              <a:ext uri="{FF2B5EF4-FFF2-40B4-BE49-F238E27FC236}">
                <a16:creationId xmlns:a16="http://schemas.microsoft.com/office/drawing/2014/main" id="{9A8CE8B1-E9BA-8A9E-4C1E-4F034FF040FA}"/>
              </a:ext>
            </a:extLst>
          </p:cNvPr>
          <p:cNvSpPr/>
          <p:nvPr/>
        </p:nvSpPr>
        <p:spPr>
          <a:xfrm rot="3540625">
            <a:off x="2897898" y="1852830"/>
            <a:ext cx="1991498" cy="44653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F22C104-162D-251E-34F0-AC7AF6AC511B}"/>
              </a:ext>
            </a:extLst>
          </p:cNvPr>
          <p:cNvSpPr/>
          <p:nvPr/>
        </p:nvSpPr>
        <p:spPr>
          <a:xfrm rot="3540625">
            <a:off x="1336327" y="733989"/>
            <a:ext cx="1991498" cy="44653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76811EE-3C32-7042-AD53-28381EAC24C2}"/>
              </a:ext>
            </a:extLst>
          </p:cNvPr>
          <p:cNvCxnSpPr/>
          <p:nvPr/>
        </p:nvCxnSpPr>
        <p:spPr>
          <a:xfrm flipH="1" flipV="1">
            <a:off x="5560541" y="2977978"/>
            <a:ext cx="1833616" cy="1927654"/>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7469656-095E-C12D-F356-6CBA3797031F}"/>
              </a:ext>
            </a:extLst>
          </p:cNvPr>
          <p:cNvCxnSpPr>
            <a:cxnSpLocks/>
          </p:cNvCxnSpPr>
          <p:nvPr/>
        </p:nvCxnSpPr>
        <p:spPr>
          <a:xfrm flipH="1">
            <a:off x="4626037" y="4984535"/>
            <a:ext cx="2742186" cy="355481"/>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214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83A90-428F-C553-43F1-A7DA74CD345C}"/>
            </a:ext>
          </a:extLst>
        </p:cNvPr>
        <p:cNvGrpSpPr/>
        <p:nvPr/>
      </p:nvGrpSpPr>
      <p:grpSpPr>
        <a:xfrm>
          <a:off x="0" y="0"/>
          <a:ext cx="0" cy="0"/>
          <a:chOff x="0" y="0"/>
          <a:chExt cx="0" cy="0"/>
        </a:xfrm>
      </p:grpSpPr>
      <p:pic>
        <p:nvPicPr>
          <p:cNvPr id="9" name="Picture 8" descr="A person riding a bike on a road&#10;&#10;Description automatically generated">
            <a:extLst>
              <a:ext uri="{FF2B5EF4-FFF2-40B4-BE49-F238E27FC236}">
                <a16:creationId xmlns:a16="http://schemas.microsoft.com/office/drawing/2014/main" id="{A1885E00-744C-F230-384A-74A08CCF1855}"/>
              </a:ext>
            </a:extLst>
          </p:cNvPr>
          <p:cNvPicPr>
            <a:picLocks noChangeAspect="1"/>
          </p:cNvPicPr>
          <p:nvPr/>
        </p:nvPicPr>
        <p:blipFill>
          <a:blip r:embed="rId2"/>
          <a:stretch>
            <a:fillRect/>
          </a:stretch>
        </p:blipFill>
        <p:spPr>
          <a:xfrm rot="10800000">
            <a:off x="-13252" y="1444487"/>
            <a:ext cx="5005382" cy="3754037"/>
          </a:xfrm>
          <a:prstGeom prst="rect">
            <a:avLst/>
          </a:prstGeom>
        </p:spPr>
      </p:pic>
      <p:pic>
        <p:nvPicPr>
          <p:cNvPr id="8" name="Content Placeholder 7">
            <a:extLst>
              <a:ext uri="{FF2B5EF4-FFF2-40B4-BE49-F238E27FC236}">
                <a16:creationId xmlns:a16="http://schemas.microsoft.com/office/drawing/2014/main" id="{D3887D7F-F78E-EC23-591B-B794923E8D9F}"/>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02E1D986-658F-3126-5634-74E34AF509E0}"/>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8B5A85C9-CF27-5175-29B8-6DE6AD3C11C4}"/>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CFAED849-6E02-A10D-F8F6-25679F61CD70}"/>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5E6F0D48-A9E9-9FE6-9C4F-88F836492089}"/>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A1222039-87D6-073D-ABA5-6EC532E8ECD7}"/>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B695404E-0DBF-57BB-EF97-CE7192CDD1A2}"/>
              </a:ext>
            </a:extLst>
          </p:cNvPr>
          <p:cNvSpPr/>
          <p:nvPr/>
        </p:nvSpPr>
        <p:spPr>
          <a:xfrm rot="3540625">
            <a:off x="1336327" y="733989"/>
            <a:ext cx="1991498" cy="44653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285FBB1-74BA-5E0E-97CF-9C357905D87D}"/>
              </a:ext>
            </a:extLst>
          </p:cNvPr>
          <p:cNvCxnSpPr/>
          <p:nvPr/>
        </p:nvCxnSpPr>
        <p:spPr>
          <a:xfrm flipH="1" flipV="1">
            <a:off x="5430619" y="2587835"/>
            <a:ext cx="1833616" cy="1927654"/>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32C67EB-C3C6-14A9-07B7-832703A62CD3}"/>
              </a:ext>
            </a:extLst>
          </p:cNvPr>
          <p:cNvCxnSpPr>
            <a:cxnSpLocks/>
          </p:cNvCxnSpPr>
          <p:nvPr/>
        </p:nvCxnSpPr>
        <p:spPr>
          <a:xfrm flipH="1">
            <a:off x="4498366" y="4614345"/>
            <a:ext cx="2742186" cy="355481"/>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7420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38C94-8067-510E-3F74-A38B653FE620}"/>
            </a:ext>
          </a:extLst>
        </p:cNvPr>
        <p:cNvGrpSpPr/>
        <p:nvPr/>
      </p:nvGrpSpPr>
      <p:grpSpPr>
        <a:xfrm>
          <a:off x="0" y="0"/>
          <a:ext cx="0" cy="0"/>
          <a:chOff x="0" y="0"/>
          <a:chExt cx="0" cy="0"/>
        </a:xfrm>
      </p:grpSpPr>
      <p:pic>
        <p:nvPicPr>
          <p:cNvPr id="10" name="Picture 9" descr="A street with white buildings and grass&#10;&#10;Description automatically generated">
            <a:extLst>
              <a:ext uri="{FF2B5EF4-FFF2-40B4-BE49-F238E27FC236}">
                <a16:creationId xmlns:a16="http://schemas.microsoft.com/office/drawing/2014/main" id="{B48DC843-14AC-0535-1534-AEA7E5D8E697}"/>
              </a:ext>
            </a:extLst>
          </p:cNvPr>
          <p:cNvPicPr>
            <a:picLocks noChangeAspect="1"/>
          </p:cNvPicPr>
          <p:nvPr/>
        </p:nvPicPr>
        <p:blipFill>
          <a:blip r:embed="rId2"/>
          <a:stretch>
            <a:fillRect/>
          </a:stretch>
        </p:blipFill>
        <p:spPr>
          <a:xfrm rot="10800000">
            <a:off x="-13252" y="1294490"/>
            <a:ext cx="5547172" cy="4160379"/>
          </a:xfrm>
          <a:prstGeom prst="rect">
            <a:avLst/>
          </a:prstGeom>
        </p:spPr>
      </p:pic>
      <p:pic>
        <p:nvPicPr>
          <p:cNvPr id="8" name="Content Placeholder 7">
            <a:extLst>
              <a:ext uri="{FF2B5EF4-FFF2-40B4-BE49-F238E27FC236}">
                <a16:creationId xmlns:a16="http://schemas.microsoft.com/office/drawing/2014/main" id="{5AA66CE5-4301-03A2-DCF9-A40EDDBE702D}"/>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881EC20D-6AFB-DFA9-36E2-76552B4F84AA}"/>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F5F8D95A-5F21-0844-9421-A08472F29F89}"/>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629DF71E-93A3-C582-4089-391D7830CD64}"/>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14B64326-92B9-4DFA-C228-73805AA91FEE}"/>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F2C07BDF-B9FB-C2E0-08D1-4A91E8556EBE}"/>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4497B36C-3AE8-BD8E-E950-BA09F27ED2BF}"/>
              </a:ext>
            </a:extLst>
          </p:cNvPr>
          <p:cNvSpPr/>
          <p:nvPr/>
        </p:nvSpPr>
        <p:spPr>
          <a:xfrm rot="3540625">
            <a:off x="1336327" y="733989"/>
            <a:ext cx="1991498" cy="44653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72DAFED-CF46-0956-8784-360A13552CDE}"/>
              </a:ext>
            </a:extLst>
          </p:cNvPr>
          <p:cNvCxnSpPr>
            <a:cxnSpLocks/>
          </p:cNvCxnSpPr>
          <p:nvPr/>
        </p:nvCxnSpPr>
        <p:spPr>
          <a:xfrm flipH="1" flipV="1">
            <a:off x="5610196" y="1291235"/>
            <a:ext cx="2951170" cy="1927654"/>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1DA37A3-D90A-0D0A-4854-0B69B7FAA455}"/>
              </a:ext>
            </a:extLst>
          </p:cNvPr>
          <p:cNvCxnSpPr>
            <a:cxnSpLocks/>
          </p:cNvCxnSpPr>
          <p:nvPr/>
        </p:nvCxnSpPr>
        <p:spPr>
          <a:xfrm flipH="1">
            <a:off x="5533920" y="3360862"/>
            <a:ext cx="3010777" cy="2094007"/>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7818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6DB4-03A5-95DD-3967-E5336B5E13FF}"/>
            </a:ext>
          </a:extLst>
        </p:cNvPr>
        <p:cNvGrpSpPr/>
        <p:nvPr/>
      </p:nvGrpSpPr>
      <p:grpSpPr>
        <a:xfrm>
          <a:off x="0" y="0"/>
          <a:ext cx="0" cy="0"/>
          <a:chOff x="0" y="0"/>
          <a:chExt cx="0" cy="0"/>
        </a:xfrm>
      </p:grpSpPr>
      <p:pic>
        <p:nvPicPr>
          <p:cNvPr id="9" name="Picture 8" descr="A street with houses and grass&#10;&#10;Description automatically generated">
            <a:extLst>
              <a:ext uri="{FF2B5EF4-FFF2-40B4-BE49-F238E27FC236}">
                <a16:creationId xmlns:a16="http://schemas.microsoft.com/office/drawing/2014/main" id="{F77A1DD2-AB72-D488-2E00-16926FAEA81F}"/>
              </a:ext>
            </a:extLst>
          </p:cNvPr>
          <p:cNvPicPr>
            <a:picLocks noChangeAspect="1"/>
          </p:cNvPicPr>
          <p:nvPr/>
        </p:nvPicPr>
        <p:blipFill>
          <a:blip r:embed="rId2"/>
          <a:stretch>
            <a:fillRect/>
          </a:stretch>
        </p:blipFill>
        <p:spPr>
          <a:xfrm rot="10800000">
            <a:off x="-13252" y="1291235"/>
            <a:ext cx="5748847" cy="4311635"/>
          </a:xfrm>
          <a:prstGeom prst="rect">
            <a:avLst/>
          </a:prstGeom>
        </p:spPr>
      </p:pic>
      <p:pic>
        <p:nvPicPr>
          <p:cNvPr id="8" name="Content Placeholder 7">
            <a:extLst>
              <a:ext uri="{FF2B5EF4-FFF2-40B4-BE49-F238E27FC236}">
                <a16:creationId xmlns:a16="http://schemas.microsoft.com/office/drawing/2014/main" id="{446409BA-ECC5-678B-82FF-2CCFCB6BBD58}"/>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1BC09F5D-E7C2-3B12-EE2A-8BECA4DA4CB2}"/>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80CF70FA-2636-614F-51D0-C0506E866913}"/>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26B31C43-3A86-E36D-D35A-BAECEF19ADA7}"/>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B66B8788-5037-E29B-9B42-4E618D2A25CF}"/>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CD99B460-DE34-3ACD-9379-20464F007CE6}"/>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287671D6-F0A0-5297-7509-076843B2DED8}"/>
              </a:ext>
            </a:extLst>
          </p:cNvPr>
          <p:cNvSpPr/>
          <p:nvPr/>
        </p:nvSpPr>
        <p:spPr>
          <a:xfrm rot="5664132">
            <a:off x="2802015" y="1291017"/>
            <a:ext cx="1991498" cy="44653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FEF9E36-68CB-23E8-3504-85D06176903F}"/>
              </a:ext>
            </a:extLst>
          </p:cNvPr>
          <p:cNvCxnSpPr>
            <a:cxnSpLocks/>
          </p:cNvCxnSpPr>
          <p:nvPr/>
        </p:nvCxnSpPr>
        <p:spPr>
          <a:xfrm flipH="1" flipV="1">
            <a:off x="5610196" y="1291235"/>
            <a:ext cx="2951170" cy="2155818"/>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B14E140-EE39-91B8-188A-5DBEBFFDFD77}"/>
              </a:ext>
            </a:extLst>
          </p:cNvPr>
          <p:cNvCxnSpPr>
            <a:cxnSpLocks/>
          </p:cNvCxnSpPr>
          <p:nvPr/>
        </p:nvCxnSpPr>
        <p:spPr>
          <a:xfrm flipH="1">
            <a:off x="5533920" y="3523679"/>
            <a:ext cx="3027446" cy="1931190"/>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6514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EAAF4-5341-8D56-E2E7-B46AFDB8028E}"/>
            </a:ext>
          </a:extLst>
        </p:cNvPr>
        <p:cNvGrpSpPr/>
        <p:nvPr/>
      </p:nvGrpSpPr>
      <p:grpSpPr>
        <a:xfrm>
          <a:off x="0" y="0"/>
          <a:ext cx="0" cy="0"/>
          <a:chOff x="0" y="0"/>
          <a:chExt cx="0" cy="0"/>
        </a:xfrm>
      </p:grpSpPr>
      <p:pic>
        <p:nvPicPr>
          <p:cNvPr id="10" name="Picture 9" descr="A car parked on the side of a road&#10;&#10;Description automatically generated">
            <a:extLst>
              <a:ext uri="{FF2B5EF4-FFF2-40B4-BE49-F238E27FC236}">
                <a16:creationId xmlns:a16="http://schemas.microsoft.com/office/drawing/2014/main" id="{B93C7996-0359-B7E5-51C4-B15A4419E658}"/>
              </a:ext>
            </a:extLst>
          </p:cNvPr>
          <p:cNvPicPr>
            <a:picLocks noChangeAspect="1"/>
          </p:cNvPicPr>
          <p:nvPr/>
        </p:nvPicPr>
        <p:blipFill>
          <a:blip r:embed="rId2"/>
          <a:stretch>
            <a:fillRect/>
          </a:stretch>
        </p:blipFill>
        <p:spPr>
          <a:xfrm rot="10800000">
            <a:off x="0" y="1558738"/>
            <a:ext cx="5194841" cy="3896131"/>
          </a:xfrm>
          <a:prstGeom prst="rect">
            <a:avLst/>
          </a:prstGeom>
        </p:spPr>
      </p:pic>
      <p:pic>
        <p:nvPicPr>
          <p:cNvPr id="8" name="Content Placeholder 7">
            <a:extLst>
              <a:ext uri="{FF2B5EF4-FFF2-40B4-BE49-F238E27FC236}">
                <a16:creationId xmlns:a16="http://schemas.microsoft.com/office/drawing/2014/main" id="{B49D5606-2584-B8D6-EBA0-7365D9A7EFB8}"/>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3121CA66-2754-A6A9-2B2A-129EEF3C1BF2}"/>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97CE15BE-DAF2-F9A2-2C55-92141DF0B1A2}"/>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173EB610-E5BC-9E2D-8AB8-A43A0B7F49DB}"/>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DE4E0BE1-8AE5-CE2C-E2AF-5E31574AE715}"/>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FBCE2EAD-2800-8748-7F19-3BDB50728167}"/>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DE6626E7-74DC-B47D-D205-EA1F0D655527}"/>
              </a:ext>
            </a:extLst>
          </p:cNvPr>
          <p:cNvSpPr/>
          <p:nvPr/>
        </p:nvSpPr>
        <p:spPr>
          <a:xfrm rot="7756860">
            <a:off x="2647357" y="2116395"/>
            <a:ext cx="875443" cy="418548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81EC632-D4CB-151B-6F83-FD94F976926F}"/>
              </a:ext>
            </a:extLst>
          </p:cNvPr>
          <p:cNvCxnSpPr>
            <a:cxnSpLocks/>
          </p:cNvCxnSpPr>
          <p:nvPr/>
        </p:nvCxnSpPr>
        <p:spPr>
          <a:xfrm flipH="1" flipV="1">
            <a:off x="5301049" y="1558738"/>
            <a:ext cx="3934911" cy="597080"/>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F31B7A2-9B4D-83FF-49D2-44660C01E461}"/>
              </a:ext>
            </a:extLst>
          </p:cNvPr>
          <p:cNvCxnSpPr>
            <a:cxnSpLocks/>
          </p:cNvCxnSpPr>
          <p:nvPr/>
        </p:nvCxnSpPr>
        <p:spPr>
          <a:xfrm flipH="1">
            <a:off x="5194841" y="2607183"/>
            <a:ext cx="3927162" cy="3027498"/>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79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C31A7-8425-1C96-272D-8DC9419F7644}"/>
            </a:ext>
          </a:extLst>
        </p:cNvPr>
        <p:cNvGrpSpPr/>
        <p:nvPr/>
      </p:nvGrpSpPr>
      <p:grpSpPr>
        <a:xfrm>
          <a:off x="0" y="0"/>
          <a:ext cx="0" cy="0"/>
          <a:chOff x="0" y="0"/>
          <a:chExt cx="0" cy="0"/>
        </a:xfrm>
      </p:grpSpPr>
      <p:pic>
        <p:nvPicPr>
          <p:cNvPr id="9" name="Picture 8" descr="A road with grass and trees&#10;&#10;Description automatically generated">
            <a:extLst>
              <a:ext uri="{FF2B5EF4-FFF2-40B4-BE49-F238E27FC236}">
                <a16:creationId xmlns:a16="http://schemas.microsoft.com/office/drawing/2014/main" id="{24792218-166F-BA94-9468-B330B0F17CCE}"/>
              </a:ext>
            </a:extLst>
          </p:cNvPr>
          <p:cNvPicPr>
            <a:picLocks noChangeAspect="1"/>
          </p:cNvPicPr>
          <p:nvPr/>
        </p:nvPicPr>
        <p:blipFill>
          <a:blip r:embed="rId2"/>
          <a:stretch>
            <a:fillRect/>
          </a:stretch>
        </p:blipFill>
        <p:spPr>
          <a:xfrm rot="10800000">
            <a:off x="76445" y="1444486"/>
            <a:ext cx="5586925" cy="4190194"/>
          </a:xfrm>
          <a:prstGeom prst="rect">
            <a:avLst/>
          </a:prstGeom>
        </p:spPr>
      </p:pic>
      <p:pic>
        <p:nvPicPr>
          <p:cNvPr id="8" name="Content Placeholder 7">
            <a:extLst>
              <a:ext uri="{FF2B5EF4-FFF2-40B4-BE49-F238E27FC236}">
                <a16:creationId xmlns:a16="http://schemas.microsoft.com/office/drawing/2014/main" id="{75768CC9-8CE2-4C44-A42C-1377336E1F1B}"/>
              </a:ext>
            </a:extLst>
          </p:cNvPr>
          <p:cNvPicPr>
            <a:picLocks noGrp="1" noChangeAspect="1"/>
          </p:cNvPicPr>
          <p:nvPr>
            <p:ph idx="1"/>
          </p:nvPr>
        </p:nvPicPr>
        <p:blipFill>
          <a:blip r:embed="rId3"/>
          <a:srcRect l="13424" r="19317"/>
          <a:stretch/>
        </p:blipFill>
        <p:spPr>
          <a:xfrm>
            <a:off x="5881816" y="1444487"/>
            <a:ext cx="5325763" cy="5283104"/>
          </a:xfrm>
          <a:prstGeom prst="rect">
            <a:avLst/>
          </a:prstGeom>
        </p:spPr>
      </p:pic>
      <p:sp>
        <p:nvSpPr>
          <p:cNvPr id="2" name="Title 1">
            <a:extLst>
              <a:ext uri="{FF2B5EF4-FFF2-40B4-BE49-F238E27FC236}">
                <a16:creationId xmlns:a16="http://schemas.microsoft.com/office/drawing/2014/main" id="{782CE91E-B009-89A7-DA87-34BAF51F2ADC}"/>
              </a:ext>
            </a:extLst>
          </p:cNvPr>
          <p:cNvSpPr>
            <a:spLocks noGrp="1"/>
          </p:cNvSpPr>
          <p:nvPr>
            <p:ph type="title"/>
          </p:nvPr>
        </p:nvSpPr>
        <p:spPr/>
        <p:txBody>
          <a:bodyPr/>
          <a:lstStyle/>
          <a:p>
            <a:r>
              <a:rPr lang="en-US" dirty="0"/>
              <a:t>Proposed Parking Additions</a:t>
            </a:r>
          </a:p>
        </p:txBody>
      </p:sp>
      <p:pic>
        <p:nvPicPr>
          <p:cNvPr id="4" name="Picture 3" descr="A logo of palm trees and the moon&#10;&#10;Description automatically generated">
            <a:extLst>
              <a:ext uri="{FF2B5EF4-FFF2-40B4-BE49-F238E27FC236}">
                <a16:creationId xmlns:a16="http://schemas.microsoft.com/office/drawing/2014/main" id="{BB64449A-9AC0-2C76-BED8-6DC92CF42492}"/>
              </a:ext>
            </a:extLst>
          </p:cNvPr>
          <p:cNvPicPr>
            <a:picLocks noChangeAspect="1"/>
          </p:cNvPicPr>
          <p:nvPr/>
        </p:nvPicPr>
        <p:blipFill>
          <a:blip r:embed="rId4"/>
          <a:stretch>
            <a:fillRect/>
          </a:stretch>
        </p:blipFill>
        <p:spPr>
          <a:xfrm>
            <a:off x="10282183" y="-317609"/>
            <a:ext cx="2143234" cy="2143234"/>
          </a:xfrm>
          <a:prstGeom prst="rect">
            <a:avLst/>
          </a:prstGeom>
        </p:spPr>
      </p:pic>
      <p:sp>
        <p:nvSpPr>
          <p:cNvPr id="5" name="Right Triangle 4">
            <a:extLst>
              <a:ext uri="{FF2B5EF4-FFF2-40B4-BE49-F238E27FC236}">
                <a16:creationId xmlns:a16="http://schemas.microsoft.com/office/drawing/2014/main" id="{AA04FCFE-8FDE-E4C4-272E-690B529A1930}"/>
              </a:ext>
            </a:extLst>
          </p:cNvPr>
          <p:cNvSpPr/>
          <p:nvPr/>
        </p:nvSpPr>
        <p:spPr>
          <a:xfrm>
            <a:off x="0" y="5454869"/>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7FC44673-25CE-7820-1CBE-7F5ACD1526D9}"/>
              </a:ext>
            </a:extLst>
          </p:cNvPr>
          <p:cNvSpPr/>
          <p:nvPr/>
        </p:nvSpPr>
        <p:spPr>
          <a:xfrm rot="16200000">
            <a:off x="10687535" y="5375236"/>
            <a:ext cx="1597572" cy="1413641"/>
          </a:xfrm>
          <a:prstGeom prst="r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60D5037E-70E3-B496-499F-193D475CB2AA}"/>
              </a:ext>
            </a:extLst>
          </p:cNvPr>
          <p:cNvSpPr/>
          <p:nvPr/>
        </p:nvSpPr>
        <p:spPr>
          <a:xfrm>
            <a:off x="-13252" y="-26504"/>
            <a:ext cx="2690191" cy="1470991"/>
          </a:xfrm>
          <a:prstGeom prst="halfFram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79AFB080-0117-83EB-6450-9DC1112F21FB}"/>
              </a:ext>
            </a:extLst>
          </p:cNvPr>
          <p:cNvSpPr/>
          <p:nvPr/>
        </p:nvSpPr>
        <p:spPr>
          <a:xfrm rot="4518444">
            <a:off x="1789923" y="1446838"/>
            <a:ext cx="875443" cy="418548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B763B75-B179-1B21-6271-2297F8BEDAE3}"/>
              </a:ext>
            </a:extLst>
          </p:cNvPr>
          <p:cNvCxnSpPr>
            <a:cxnSpLocks/>
          </p:cNvCxnSpPr>
          <p:nvPr/>
        </p:nvCxnSpPr>
        <p:spPr>
          <a:xfrm flipH="1" flipV="1">
            <a:off x="5301049" y="1558738"/>
            <a:ext cx="4834913" cy="131950"/>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93C6A73-6E00-9F97-3104-0C455D3EF045}"/>
              </a:ext>
            </a:extLst>
          </p:cNvPr>
          <p:cNvCxnSpPr>
            <a:cxnSpLocks/>
          </p:cNvCxnSpPr>
          <p:nvPr/>
        </p:nvCxnSpPr>
        <p:spPr>
          <a:xfrm flipH="1">
            <a:off x="5194841" y="2082317"/>
            <a:ext cx="5107831" cy="3552364"/>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1357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377</TotalTime>
  <Words>3132</Words>
  <Application>Microsoft Macintosh PowerPoint</Application>
  <PresentationFormat>Widescreen</PresentationFormat>
  <Paragraphs>280</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Aptos Display</vt:lpstr>
      <vt:lpstr>Arial</vt:lpstr>
      <vt:lpstr>Office Theme</vt:lpstr>
      <vt:lpstr>2024 Paradise Gardens Annual Homeowner Association Meeting</vt:lpstr>
      <vt:lpstr>Agenda</vt:lpstr>
      <vt:lpstr>Parking</vt:lpstr>
      <vt:lpstr>Proposed Parking Additions</vt:lpstr>
      <vt:lpstr>Proposed Parking Additions</vt:lpstr>
      <vt:lpstr>Proposed Parking Additions</vt:lpstr>
      <vt:lpstr>Proposed Parking Additions</vt:lpstr>
      <vt:lpstr>Proposed Parking Additions</vt:lpstr>
      <vt:lpstr>Proposed Parking Additions</vt:lpstr>
      <vt:lpstr>Proposed Parking Additions</vt:lpstr>
      <vt:lpstr>Proposed Parking Additions</vt:lpstr>
      <vt:lpstr>Proposed Parking Additions</vt:lpstr>
      <vt:lpstr>Proposed Parking Additions</vt:lpstr>
      <vt:lpstr>Proposed Parking Additions</vt:lpstr>
      <vt:lpstr>Proposed Parking Additions</vt:lpstr>
      <vt:lpstr>Towing</vt:lpstr>
      <vt:lpstr>Towing</vt:lpstr>
      <vt:lpstr>Proposed Towing Solution</vt:lpstr>
      <vt:lpstr>Community Park Improvements</vt:lpstr>
      <vt:lpstr>Gutter Replacement Project</vt:lpstr>
      <vt:lpstr>Community Signs</vt:lpstr>
      <vt:lpstr>Sample Theoretical Community Sign Design</vt:lpstr>
      <vt:lpstr>Fall Festival – December Neighborhood Celebration</vt:lpstr>
      <vt:lpstr>Fall Festival – December Neighborhood Celebration</vt:lpstr>
      <vt:lpstr>Cleanliness &amp; Tidiness in Our Community</vt:lpstr>
      <vt:lpstr>USPS/Mail Issues and Proposed Solution</vt:lpstr>
      <vt:lpstr>Security and Safety in Our Community</vt:lpstr>
      <vt:lpstr>Subcommittees</vt:lpstr>
      <vt:lpstr>Subcommittees</vt:lpstr>
      <vt:lpstr>Subcommittees</vt:lpstr>
      <vt:lpstr>Subcommittees</vt:lpstr>
      <vt:lpstr>New Committee Members: Scan the QR Code to Download Slack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Schulz, Joey</dc:creator>
  <cp:lastModifiedBy>Schulz, Joey</cp:lastModifiedBy>
  <cp:revision>3</cp:revision>
  <dcterms:created xsi:type="dcterms:W3CDTF">2024-11-05T14:22:43Z</dcterms:created>
  <dcterms:modified xsi:type="dcterms:W3CDTF">2024-11-12T05:27:57Z</dcterms:modified>
</cp:coreProperties>
</file>